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6" r:id="rId3"/>
    <p:sldId id="257" r:id="rId5"/>
    <p:sldId id="258" r:id="rId6"/>
    <p:sldId id="259" r:id="rId7"/>
    <p:sldId id="361" r:id="rId8"/>
    <p:sldId id="362" r:id="rId9"/>
    <p:sldId id="363" r:id="rId10"/>
    <p:sldId id="364" r:id="rId11"/>
    <p:sldId id="365" r:id="rId12"/>
    <p:sldId id="366"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80" r:id="rId31"/>
    <p:sldId id="281" r:id="rId32"/>
    <p:sldId id="282" r:id="rId33"/>
    <p:sldId id="283" r:id="rId34"/>
    <p:sldId id="284" r:id="rId35"/>
    <p:sldId id="285" r:id="rId36"/>
    <p:sldId id="289" r:id="rId37"/>
    <p:sldId id="299" r:id="rId38"/>
    <p:sldId id="300" r:id="rId39"/>
    <p:sldId id="360" r:id="rId40"/>
    <p:sldId id="359"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2"/>
      </p:cViewPr>
      <p:guideLst>
        <p:guide orient="horz" pos="215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0C82F2-6F47-4360-A850-DAFBDF1AD4C4}"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159805-F43F-41F3-8CC6-0A4245CF85E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Brewery </a:t>
            </a:r>
            <a:r>
              <a:rPr lang="en-US" dirty="0" smtClean="0">
                <a:sym typeface="Wingdings" panose="05000000000000000000" charset="2"/>
              </a:rPr>
              <a:t> Preparing</a:t>
            </a:r>
            <a:r>
              <a:rPr lang="en-US" baseline="0" dirty="0" smtClean="0">
                <a:sym typeface="Wingdings" panose="05000000000000000000" charset="2"/>
              </a:rPr>
              <a:t> beer.</a:t>
            </a:r>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cran.r-project.org/doc/contrib/" TargetMode="External"/><Relationship Id="rId2" Type="http://schemas.openxmlformats.org/officeDocument/2006/relationships/hyperlink" Target="http://cran.r-project.org/" TargetMode="External"/><Relationship Id="rId1" Type="http://schemas.openxmlformats.org/officeDocument/2006/relationships/hyperlink" Target="http://www.r-project.or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rstudio.com/" TargetMode="External"/><Relationship Id="rId1" Type="http://schemas.openxmlformats.org/officeDocument/2006/relationships/hyperlink" Target="http://notepad-plus-plu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rstudio.com/products/rstudio/download2/" TargetMode="Externa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http://cran.r-project.org/" TargetMode="External"/></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0.gstatic.com/images?q=tbn:ANd9GcTqf8ol74zPdXTk_GnJHkfBetYGMBifcWacs1pZqqSSS2vcO1XFM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1981200"/>
            <a:ext cx="5442585" cy="4517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8200" y="3352800"/>
            <a:ext cx="4267200" cy="26517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b="1" dirty="0" smtClean="0"/>
              <a:t>Prepared by,</a:t>
            </a:r>
            <a:endParaRPr lang="en-US" sz="2800" b="1" dirty="0" smtClean="0"/>
          </a:p>
          <a:p>
            <a:r>
              <a:rPr lang="en-US" sz="2800" dirty="0" err="1" smtClean="0"/>
              <a:t>Chetan</a:t>
            </a:r>
            <a:r>
              <a:rPr lang="en-US" sz="2800" dirty="0" smtClean="0"/>
              <a:t> Shetty </a:t>
            </a:r>
            <a:r>
              <a:rPr lang="en-US" sz="2800" dirty="0"/>
              <a:t> </a:t>
            </a:r>
            <a:r>
              <a:rPr lang="en-US" sz="2800" dirty="0" smtClean="0"/>
              <a:t> 	   Assistant Professor </a:t>
            </a:r>
            <a:endParaRPr lang="en-US" sz="2800" dirty="0" smtClean="0"/>
          </a:p>
          <a:p>
            <a:r>
              <a:rPr lang="en-US" sz="2800" dirty="0" smtClean="0"/>
              <a:t>Department of CSE</a:t>
            </a:r>
            <a:r>
              <a:rPr lang="en-US" sz="2800" dirty="0"/>
              <a:t> </a:t>
            </a:r>
            <a:r>
              <a:rPr lang="en-US" sz="2800" dirty="0" smtClean="0"/>
              <a:t>	    MSRIT</a:t>
            </a:r>
            <a:endParaRPr lang="en-US" sz="2800" dirty="0" smtClean="0"/>
          </a:p>
          <a:p>
            <a:r>
              <a:rPr lang="en-US" sz="2800" dirty="0" smtClean="0"/>
              <a:t>Bangalore</a:t>
            </a:r>
            <a:endParaRPr lang="en-US" sz="2800" dirty="0"/>
          </a:p>
        </p:txBody>
      </p:sp>
      <p:pic>
        <p:nvPicPr>
          <p:cNvPr id="5" name="Picture 4"/>
          <p:cNvPicPr>
            <a:picLocks noChangeAspect="1"/>
          </p:cNvPicPr>
          <p:nvPr/>
        </p:nvPicPr>
        <p:blipFill>
          <a:blip r:embed="rId2"/>
          <a:stretch>
            <a:fillRect/>
          </a:stretch>
        </p:blipFill>
        <p:spPr>
          <a:xfrm>
            <a:off x="85884" y="109181"/>
            <a:ext cx="4059623" cy="144666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4718714" y="109182"/>
            <a:ext cx="4271109" cy="14556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1"/>
          <a:srcRect/>
          <a:stretch>
            <a:fillRect/>
          </a:stretch>
        </p:blipFill>
        <p:spPr bwMode="auto">
          <a:xfrm>
            <a:off x="1143000" y="0"/>
            <a:ext cx="6858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78" y="1949227"/>
            <a:ext cx="7886700" cy="1325563"/>
          </a:xfrm>
        </p:spPr>
        <p:txBody>
          <a:bodyPr>
            <a:normAutofit/>
          </a:bodyPr>
          <a:lstStyle/>
          <a:p>
            <a:pPr algn="ctr"/>
            <a:r>
              <a:rPr lang="en-US" sz="5400" b="1" dirty="0" smtClean="0">
                <a:latin typeface="Times New Roman" pitchFamily="18" charset="0"/>
                <a:cs typeface="Times New Roman" pitchFamily="18" charset="0"/>
              </a:rPr>
              <a:t>Why Analytics?</a:t>
            </a:r>
            <a:endParaRPr lang="en-US" sz="5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934" y="2852382"/>
            <a:ext cx="7886700" cy="631162"/>
          </a:xfrm>
        </p:spPr>
        <p:txBody>
          <a:bodyPr>
            <a:noAutofit/>
          </a:bodyPr>
          <a:lstStyle/>
          <a:p>
            <a:pPr algn="ctr"/>
            <a:r>
              <a:rPr lang="en-IN" sz="6600" b="1" dirty="0" smtClean="0">
                <a:latin typeface="Times New Roman" pitchFamily="18" charset="0"/>
                <a:cs typeface="Times New Roman" pitchFamily="18" charset="0"/>
              </a:rPr>
              <a:t>Analytics in decision making</a:t>
            </a:r>
            <a:endParaRPr lang="en-IN" sz="66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3107" y="214313"/>
            <a:ext cx="8304983" cy="641296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lgn="just">
              <a:lnSpc>
                <a:spcPct val="150000"/>
              </a:lnSpc>
              <a:spcBef>
                <a:spcPts val="0"/>
              </a:spcBef>
            </a:pPr>
            <a:r>
              <a:rPr lang="en-IN" dirty="0" err="1">
                <a:latin typeface="Times New Roman" pitchFamily="18" charset="0"/>
                <a:cs typeface="Times New Roman" pitchFamily="18" charset="0"/>
              </a:rPr>
              <a:t>Dosa</a:t>
            </a:r>
            <a:r>
              <a:rPr lang="en-IN" dirty="0">
                <a:latin typeface="Times New Roman" pitchFamily="18" charset="0"/>
                <a:cs typeface="Times New Roman" pitchFamily="18" charset="0"/>
              </a:rPr>
              <a:t> King was started in 1992 in India. </a:t>
            </a:r>
            <a:endParaRPr lang="en-IN" dirty="0" smtClean="0">
              <a:latin typeface="Times New Roman" pitchFamily="18" charset="0"/>
              <a:cs typeface="Times New Roman" pitchFamily="18" charset="0"/>
            </a:endParaRPr>
          </a:p>
          <a:p>
            <a:pPr algn="just">
              <a:lnSpc>
                <a:spcPct val="150000"/>
              </a:lnSpc>
              <a:spcBef>
                <a:spcPts val="0"/>
              </a:spcBef>
            </a:pPr>
            <a:endParaRPr lang="en-IN" sz="1300"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idea behind </a:t>
            </a:r>
            <a:r>
              <a:rPr lang="en-IN" dirty="0" err="1">
                <a:latin typeface="Times New Roman" pitchFamily="18" charset="0"/>
                <a:cs typeface="Times New Roman" pitchFamily="18" charset="0"/>
              </a:rPr>
              <a:t>Dosa</a:t>
            </a:r>
            <a:r>
              <a:rPr lang="en-IN" dirty="0">
                <a:latin typeface="Times New Roman" pitchFamily="18" charset="0"/>
                <a:cs typeface="Times New Roman" pitchFamily="18" charset="0"/>
              </a:rPr>
              <a:t> King is to create a chain of fast food restaurants that would serve </a:t>
            </a:r>
            <a:r>
              <a:rPr lang="en-IN" dirty="0" err="1">
                <a:latin typeface="Times New Roman" pitchFamily="18" charset="0"/>
                <a:cs typeface="Times New Roman" pitchFamily="18" charset="0"/>
              </a:rPr>
              <a:t>dosa</a:t>
            </a:r>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lnSpc>
                <a:spcPct val="150000"/>
              </a:lnSpc>
              <a:spcBef>
                <a:spcPts val="0"/>
              </a:spcBef>
            </a:pPr>
            <a:endParaRPr lang="en-IN" sz="1200" dirty="0" smtClean="0">
              <a:latin typeface="Times New Roman" pitchFamily="18" charset="0"/>
              <a:cs typeface="Times New Roman" pitchFamily="18" charset="0"/>
            </a:endParaRPr>
          </a:p>
          <a:p>
            <a:pPr algn="just">
              <a:lnSpc>
                <a:spcPct val="150000"/>
              </a:lnSpc>
              <a:spcBef>
                <a:spcPts val="0"/>
              </a:spcBef>
            </a:pPr>
            <a:r>
              <a:rPr lang="en-IN" dirty="0">
                <a:latin typeface="Times New Roman" pitchFamily="18" charset="0"/>
                <a:cs typeface="Times New Roman" pitchFamily="18" charset="0"/>
              </a:rPr>
              <a:t>This was the idea of Narayanan the entrepreneur. </a:t>
            </a:r>
            <a:endParaRPr lang="en-IN" dirty="0" smtClean="0">
              <a:latin typeface="Times New Roman" pitchFamily="18" charset="0"/>
              <a:cs typeface="Times New Roman" pitchFamily="18" charset="0"/>
            </a:endParaRPr>
          </a:p>
          <a:p>
            <a:pPr algn="just">
              <a:lnSpc>
                <a:spcPct val="150000"/>
              </a:lnSpc>
              <a:spcBef>
                <a:spcPts val="0"/>
              </a:spcBef>
            </a:pPr>
            <a:endParaRPr lang="en-IN" sz="1400"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He </a:t>
            </a:r>
            <a:r>
              <a:rPr lang="en-IN" dirty="0">
                <a:latin typeface="Times New Roman" pitchFamily="18" charset="0"/>
                <a:cs typeface="Times New Roman" pitchFamily="18" charset="0"/>
              </a:rPr>
              <a:t>wanted somebody to fund for this project. </a:t>
            </a:r>
            <a:endParaRPr lang="en-IN" dirty="0" smtClean="0">
              <a:latin typeface="Times New Roman" pitchFamily="18" charset="0"/>
              <a:cs typeface="Times New Roman" pitchFamily="18" charset="0"/>
            </a:endParaRPr>
          </a:p>
          <a:p>
            <a:pPr algn="just">
              <a:lnSpc>
                <a:spcPct val="150000"/>
              </a:lnSpc>
              <a:spcBef>
                <a:spcPts val="0"/>
              </a:spcBef>
            </a:pPr>
            <a:endParaRPr lang="en-IN" sz="1900"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He </a:t>
            </a:r>
            <a:r>
              <a:rPr lang="en-IN" dirty="0">
                <a:latin typeface="Times New Roman" pitchFamily="18" charset="0"/>
                <a:cs typeface="Times New Roman" pitchFamily="18" charset="0"/>
              </a:rPr>
              <a:t>went to a venture capitalist and asked for few crores so that he can come up with an </a:t>
            </a:r>
            <a:r>
              <a:rPr lang="en-IN" b="1" dirty="0">
                <a:latin typeface="Times New Roman" pitchFamily="18" charset="0"/>
                <a:cs typeface="Times New Roman" pitchFamily="18" charset="0"/>
              </a:rPr>
              <a:t>automatic </a:t>
            </a:r>
            <a:r>
              <a:rPr lang="en-IN" b="1" dirty="0" err="1">
                <a:latin typeface="Times New Roman" pitchFamily="18" charset="0"/>
                <a:cs typeface="Times New Roman" pitchFamily="18" charset="0"/>
              </a:rPr>
              <a:t>dosa</a:t>
            </a:r>
            <a:r>
              <a:rPr lang="en-IN" b="1" dirty="0">
                <a:latin typeface="Times New Roman" pitchFamily="18" charset="0"/>
                <a:cs typeface="Times New Roman" pitchFamily="18" charset="0"/>
              </a:rPr>
              <a:t> making machine </a:t>
            </a:r>
            <a:r>
              <a:rPr lang="en-IN" dirty="0">
                <a:latin typeface="Times New Roman" pitchFamily="18" charset="0"/>
                <a:cs typeface="Times New Roman" pitchFamily="18" charset="0"/>
              </a:rPr>
              <a:t>and start this fast food restaurant chain. </a:t>
            </a:r>
            <a:endParaRPr lang="en-IN" dirty="0" smtClean="0">
              <a:latin typeface="Times New Roman" pitchFamily="18" charset="0"/>
              <a:cs typeface="Times New Roman" pitchFamily="18" charset="0"/>
            </a:endParaRPr>
          </a:p>
          <a:p>
            <a:pPr algn="just">
              <a:lnSpc>
                <a:spcPct val="150000"/>
              </a:lnSpc>
              <a:spcBef>
                <a:spcPts val="0"/>
              </a:spcBef>
            </a:pPr>
            <a:endParaRPr lang="en-IN" sz="1500"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Now </a:t>
            </a:r>
            <a:r>
              <a:rPr lang="en-IN" dirty="0">
                <a:latin typeface="Times New Roman" pitchFamily="18" charset="0"/>
                <a:cs typeface="Times New Roman" pitchFamily="18" charset="0"/>
              </a:rPr>
              <a:t>the question is whether the venture capitalist should fund this idea. So, how do you know that this idea will become a successful idea? </a:t>
            </a:r>
            <a:endParaRPr lang="en-IN" dirty="0" smtClean="0">
              <a:latin typeface="Times New Roman" pitchFamily="18" charset="0"/>
              <a:cs typeface="Times New Roman" pitchFamily="18" charset="0"/>
            </a:endParaRPr>
          </a:p>
          <a:p>
            <a:pPr algn="just">
              <a:lnSpc>
                <a:spcPct val="150000"/>
              </a:lnSpc>
              <a:spcBef>
                <a:spcPts val="0"/>
              </a:spcBef>
            </a:pPr>
            <a:endParaRPr lang="en-IN" sz="2100" dirty="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So </a:t>
            </a:r>
            <a:r>
              <a:rPr lang="en-IN" dirty="0">
                <a:latin typeface="Times New Roman" pitchFamily="18" charset="0"/>
                <a:cs typeface="Times New Roman" pitchFamily="18" charset="0"/>
              </a:rPr>
              <a:t>this is my first story, we'll come back and compare all three stories after I go through all the </a:t>
            </a:r>
            <a:r>
              <a:rPr lang="en-IN" dirty="0" smtClean="0">
                <a:latin typeface="Times New Roman" pitchFamily="18" charset="0"/>
                <a:cs typeface="Times New Roman" pitchFamily="18" charset="0"/>
              </a:rPr>
              <a:t>stories.</a:t>
            </a:r>
            <a:endParaRPr lang="en-IN"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4250" y="206422"/>
            <a:ext cx="8589959" cy="639909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65" y="0"/>
            <a:ext cx="9130665" cy="8983980"/>
          </a:xfrm>
          <a:prstGeom prst="rect">
            <a:avLst/>
          </a:prstGeom>
        </p:spPr>
        <p:txBody>
          <a:bodyPr wrap="square">
            <a:spAutoFit/>
          </a:bodyPr>
          <a:lstStyle/>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The second story is about Johnson &amp; Johnson in 1992. Couple of people </a:t>
            </a:r>
            <a:r>
              <a:rPr lang="en-IN" sz="2400" dirty="0" smtClean="0">
                <a:latin typeface="Times New Roman" pitchFamily="18" charset="0"/>
                <a:cs typeface="Times New Roman" pitchFamily="18" charset="0"/>
              </a:rPr>
              <a:t>took </a:t>
            </a:r>
            <a:r>
              <a:rPr lang="en-IN" sz="2400" b="1" dirty="0">
                <a:latin typeface="Times New Roman" pitchFamily="18" charset="0"/>
                <a:cs typeface="Times New Roman" pitchFamily="18" charset="0"/>
              </a:rPr>
              <a:t>Tylenol</a:t>
            </a:r>
            <a:r>
              <a:rPr lang="en-IN" sz="2400" dirty="0">
                <a:latin typeface="Times New Roman" pitchFamily="18" charset="0"/>
                <a:cs typeface="Times New Roman" pitchFamily="18" charset="0"/>
              </a:rPr>
              <a:t> in Chicago </a:t>
            </a:r>
            <a:r>
              <a:rPr lang="en-IN" sz="2400" dirty="0" smtClean="0">
                <a:latin typeface="Times New Roman" pitchFamily="18" charset="0"/>
                <a:cs typeface="Times New Roman" pitchFamily="18" charset="0"/>
              </a:rPr>
              <a:t>and die</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105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smtClean="0">
                <a:latin typeface="Times New Roman" pitchFamily="18" charset="0"/>
                <a:cs typeface="Times New Roman" pitchFamily="18" charset="0"/>
              </a:rPr>
              <a:t>Later </a:t>
            </a:r>
            <a:r>
              <a:rPr lang="en-IN" sz="2400" dirty="0">
                <a:latin typeface="Times New Roman" pitchFamily="18" charset="0"/>
                <a:cs typeface="Times New Roman" pitchFamily="18" charset="0"/>
              </a:rPr>
              <a:t>it was found that the Tylenol was contaminated with </a:t>
            </a:r>
            <a:r>
              <a:rPr lang="en-IN" sz="2400" b="1" dirty="0">
                <a:latin typeface="Times New Roman" pitchFamily="18" charset="0"/>
                <a:cs typeface="Times New Roman" pitchFamily="18" charset="0"/>
              </a:rPr>
              <a:t>cyanide</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8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news reaches Johnson </a:t>
            </a:r>
            <a:r>
              <a:rPr lang="en-IN" sz="2400" dirty="0" smtClean="0">
                <a:latin typeface="Times New Roman" pitchFamily="18" charset="0"/>
                <a:cs typeface="Times New Roman" pitchFamily="18" charset="0"/>
              </a:rPr>
              <a:t>&amp; Johnson </a:t>
            </a:r>
            <a:r>
              <a:rPr lang="en-IN" sz="2400" dirty="0">
                <a:latin typeface="Times New Roman" pitchFamily="18" charset="0"/>
                <a:cs typeface="Times New Roman" pitchFamily="18" charset="0"/>
              </a:rPr>
              <a:t>headquarters and </a:t>
            </a:r>
            <a:r>
              <a:rPr lang="en-IN" sz="2400" b="1" dirty="0">
                <a:latin typeface="Times New Roman" pitchFamily="18" charset="0"/>
                <a:cs typeface="Times New Roman" pitchFamily="18" charset="0"/>
              </a:rPr>
              <a:t>James Burke </a:t>
            </a:r>
            <a:r>
              <a:rPr lang="en-IN" sz="2400" dirty="0">
                <a:latin typeface="Times New Roman" pitchFamily="18" charset="0"/>
                <a:cs typeface="Times New Roman" pitchFamily="18" charset="0"/>
              </a:rPr>
              <a:t>was the CEO at that time. So here as an organization </a:t>
            </a:r>
            <a:r>
              <a:rPr lang="en-IN" sz="2400" dirty="0" smtClean="0">
                <a:latin typeface="Times New Roman" pitchFamily="18" charset="0"/>
                <a:cs typeface="Times New Roman" pitchFamily="18" charset="0"/>
              </a:rPr>
              <a:t>they had </a:t>
            </a:r>
            <a:r>
              <a:rPr lang="en-IN" sz="2400" dirty="0">
                <a:latin typeface="Times New Roman" pitchFamily="18" charset="0"/>
                <a:cs typeface="Times New Roman" pitchFamily="18" charset="0"/>
              </a:rPr>
              <a:t>to take a decision what to do in this case. </a:t>
            </a:r>
            <a:endParaRPr lang="en-IN" sz="24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smtClean="0">
                <a:latin typeface="Times New Roman" pitchFamily="18" charset="0"/>
                <a:cs typeface="Times New Roman" pitchFamily="18" charset="0"/>
              </a:rPr>
              <a:t>One </a:t>
            </a:r>
            <a:r>
              <a:rPr lang="en-IN" sz="2400" dirty="0">
                <a:latin typeface="Times New Roman" pitchFamily="18" charset="0"/>
                <a:cs typeface="Times New Roman" pitchFamily="18" charset="0"/>
              </a:rPr>
              <a:t>option for them is to </a:t>
            </a:r>
            <a:r>
              <a:rPr lang="en-IN" sz="2400" b="1" dirty="0">
                <a:latin typeface="Times New Roman" pitchFamily="18" charset="0"/>
                <a:cs typeface="Times New Roman" pitchFamily="18" charset="0"/>
              </a:rPr>
              <a:t>withdraw Tylenol </a:t>
            </a:r>
            <a:r>
              <a:rPr lang="en-IN" sz="2400" dirty="0">
                <a:latin typeface="Times New Roman" pitchFamily="18" charset="0"/>
                <a:cs typeface="Times New Roman" pitchFamily="18" charset="0"/>
              </a:rPr>
              <a:t>from </a:t>
            </a:r>
            <a:r>
              <a:rPr lang="en-IN" sz="2400" dirty="0" smtClean="0">
                <a:latin typeface="Times New Roman" pitchFamily="18" charset="0"/>
                <a:cs typeface="Times New Roman" pitchFamily="18" charset="0"/>
              </a:rPr>
              <a:t>the market </a:t>
            </a:r>
            <a:r>
              <a:rPr lang="en-IN" sz="2400" dirty="0">
                <a:latin typeface="Times New Roman" pitchFamily="18" charset="0"/>
                <a:cs typeface="Times New Roman" pitchFamily="18" charset="0"/>
              </a:rPr>
              <a:t>but that may lead to competition taking the market owned by Tylenol. </a:t>
            </a:r>
            <a:endParaRPr lang="en-IN" sz="24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8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smtClean="0">
                <a:latin typeface="Times New Roman" pitchFamily="18" charset="0"/>
                <a:cs typeface="Times New Roman" pitchFamily="18" charset="0"/>
              </a:rPr>
              <a:t>At </a:t>
            </a:r>
            <a:r>
              <a:rPr lang="en-IN" sz="2400" dirty="0">
                <a:latin typeface="Times New Roman" pitchFamily="18" charset="0"/>
                <a:cs typeface="Times New Roman" pitchFamily="18" charset="0"/>
              </a:rPr>
              <a:t>that time, </a:t>
            </a:r>
            <a:r>
              <a:rPr lang="en-IN" sz="2400" dirty="0" smtClean="0">
                <a:latin typeface="Times New Roman" pitchFamily="18" charset="0"/>
                <a:cs typeface="Times New Roman" pitchFamily="18" charset="0"/>
              </a:rPr>
              <a:t>Tylenol had </a:t>
            </a:r>
            <a:r>
              <a:rPr lang="en-IN" sz="2400" dirty="0">
                <a:latin typeface="Times New Roman" pitchFamily="18" charset="0"/>
                <a:cs typeface="Times New Roman" pitchFamily="18" charset="0"/>
              </a:rPr>
              <a:t>about </a:t>
            </a:r>
            <a:r>
              <a:rPr lang="en-IN" sz="2400" b="1" dirty="0">
                <a:latin typeface="Times New Roman" pitchFamily="18" charset="0"/>
                <a:cs typeface="Times New Roman" pitchFamily="18" charset="0"/>
              </a:rPr>
              <a:t>more than 60 percent market share</a:t>
            </a:r>
            <a:r>
              <a:rPr lang="en-IN" sz="2400" dirty="0">
                <a:latin typeface="Times New Roman" pitchFamily="18" charset="0"/>
                <a:cs typeface="Times New Roman" pitchFamily="18" charset="0"/>
              </a:rPr>
              <a:t>. So here they had to take the decision which is </a:t>
            </a:r>
            <a:r>
              <a:rPr lang="en-IN" sz="2400" dirty="0" smtClean="0">
                <a:latin typeface="Times New Roman" pitchFamily="18" charset="0"/>
                <a:cs typeface="Times New Roman" pitchFamily="18" charset="0"/>
              </a:rPr>
              <a:t>very very </a:t>
            </a:r>
            <a:r>
              <a:rPr lang="en-IN" sz="2400" dirty="0">
                <a:latin typeface="Times New Roman" pitchFamily="18" charset="0"/>
                <a:cs typeface="Times New Roman" pitchFamily="18" charset="0"/>
              </a:rPr>
              <a:t>important and they had to take the decision in quick time.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1665" y="144509"/>
            <a:ext cx="8947630" cy="655654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21395" cy="6362700"/>
          </a:xfrm>
        </p:spPr>
        <p:txBody>
          <a:bodyPr>
            <a:normAutofit fontScale="60000" lnSpcReduction="20000"/>
          </a:bodyPr>
          <a:lstStyle/>
          <a:p>
            <a:pPr>
              <a:lnSpc>
                <a:spcPct val="150000"/>
              </a:lnSpc>
              <a:spcBef>
                <a:spcPts val="0"/>
              </a:spcBef>
            </a:pPr>
            <a:r>
              <a:rPr lang="en-IN" dirty="0">
                <a:latin typeface="Times New Roman" pitchFamily="18" charset="0"/>
                <a:cs typeface="Times New Roman" pitchFamily="18" charset="0"/>
              </a:rPr>
              <a:t>The third story is about British Airways flight BA038. </a:t>
            </a:r>
            <a:endParaRPr lang="en-IN" dirty="0" smtClean="0">
              <a:latin typeface="Times New Roman" pitchFamily="18" charset="0"/>
              <a:cs typeface="Times New Roman" pitchFamily="18" charset="0"/>
            </a:endParaRPr>
          </a:p>
          <a:p>
            <a:pPr>
              <a:lnSpc>
                <a:spcPct val="150000"/>
              </a:lnSpc>
              <a:spcBef>
                <a:spcPts val="0"/>
              </a:spcBef>
            </a:pPr>
            <a:endParaRPr lang="en-IN" dirty="0" smtClean="0">
              <a:latin typeface="Times New Roman" pitchFamily="18" charset="0"/>
              <a:cs typeface="Times New Roman" pitchFamily="18" charset="0"/>
            </a:endParaRPr>
          </a:p>
          <a:p>
            <a:pPr>
              <a:lnSpc>
                <a:spcPct val="150000"/>
              </a:lnSpc>
              <a:spcBef>
                <a:spcPts val="0"/>
              </a:spcBef>
            </a:pPr>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was a Boeing 777 flight between Beijing and London, Heathrow. </a:t>
            </a:r>
            <a:endParaRPr lang="en-IN" dirty="0" smtClean="0">
              <a:latin typeface="Times New Roman" pitchFamily="18" charset="0"/>
              <a:cs typeface="Times New Roman" pitchFamily="18" charset="0"/>
            </a:endParaRPr>
          </a:p>
          <a:p>
            <a:pPr>
              <a:lnSpc>
                <a:spcPct val="150000"/>
              </a:lnSpc>
              <a:spcBef>
                <a:spcPts val="0"/>
              </a:spcBef>
            </a:pPr>
            <a:endParaRPr lang="en-IN" dirty="0" smtClean="0">
              <a:latin typeface="Times New Roman" pitchFamily="18" charset="0"/>
              <a:cs typeface="Times New Roman" pitchFamily="18" charset="0"/>
            </a:endParaRPr>
          </a:p>
          <a:p>
            <a:pPr>
              <a:lnSpc>
                <a:spcPct val="150000"/>
              </a:lnSpc>
              <a:spcBef>
                <a:spcPts val="0"/>
              </a:spcBef>
            </a:pPr>
            <a:r>
              <a:rPr lang="en-IN" dirty="0" smtClean="0">
                <a:latin typeface="Times New Roman" pitchFamily="18" charset="0"/>
                <a:cs typeface="Times New Roman" pitchFamily="18" charset="0"/>
              </a:rPr>
              <a:t>So </a:t>
            </a:r>
            <a:r>
              <a:rPr lang="en-IN" dirty="0">
                <a:latin typeface="Times New Roman" pitchFamily="18" charset="0"/>
                <a:cs typeface="Times New Roman" pitchFamily="18" charset="0"/>
              </a:rPr>
              <a:t>it took off from Beijing, it was a smooth flight until they reach London, Heathrow Airport. </a:t>
            </a:r>
            <a:endParaRPr lang="en-IN" dirty="0" smtClean="0">
              <a:latin typeface="Times New Roman" pitchFamily="18" charset="0"/>
              <a:cs typeface="Times New Roman" pitchFamily="18" charset="0"/>
            </a:endParaRPr>
          </a:p>
          <a:p>
            <a:pPr>
              <a:lnSpc>
                <a:spcPct val="150000"/>
              </a:lnSpc>
              <a:spcBef>
                <a:spcPts val="0"/>
              </a:spcBef>
            </a:pPr>
            <a:endParaRPr lang="en-IN" dirty="0" smtClean="0">
              <a:latin typeface="Times New Roman" pitchFamily="18" charset="0"/>
              <a:cs typeface="Times New Roman" pitchFamily="18" charset="0"/>
            </a:endParaRPr>
          </a:p>
          <a:p>
            <a:pPr>
              <a:lnSpc>
                <a:spcPct val="150000"/>
              </a:lnSpc>
              <a:spcBef>
                <a:spcPts val="0"/>
              </a:spcBef>
            </a:pPr>
            <a:r>
              <a:rPr lang="en-IN" dirty="0" smtClean="0">
                <a:latin typeface="Times New Roman" pitchFamily="18" charset="0"/>
                <a:cs typeface="Times New Roman" pitchFamily="18" charset="0"/>
              </a:rPr>
              <a:t>As </a:t>
            </a:r>
            <a:r>
              <a:rPr lang="en-IN" dirty="0">
                <a:latin typeface="Times New Roman" pitchFamily="18" charset="0"/>
                <a:cs typeface="Times New Roman" pitchFamily="18" charset="0"/>
              </a:rPr>
              <a:t>they were about to land, the engine stopped functioning, so there was no power coming and the captain of that particular flight, </a:t>
            </a:r>
            <a:r>
              <a:rPr lang="en-IN" b="1" dirty="0">
                <a:latin typeface="Times New Roman" pitchFamily="18" charset="0"/>
                <a:cs typeface="Times New Roman" pitchFamily="18" charset="0"/>
              </a:rPr>
              <a:t>Peter </a:t>
            </a:r>
            <a:r>
              <a:rPr lang="en-IN" b="1" dirty="0" err="1">
                <a:latin typeface="Times New Roman" pitchFamily="18" charset="0"/>
                <a:cs typeface="Times New Roman" pitchFamily="18" charset="0"/>
              </a:rPr>
              <a:t>Burkill</a:t>
            </a:r>
            <a:r>
              <a:rPr lang="en-IN" dirty="0">
                <a:latin typeface="Times New Roman" pitchFamily="18" charset="0"/>
                <a:cs typeface="Times New Roman" pitchFamily="18" charset="0"/>
              </a:rPr>
              <a:t>, had to crash land, and there was an </a:t>
            </a:r>
            <a:r>
              <a:rPr lang="en-IN" dirty="0" smtClean="0">
                <a:latin typeface="Times New Roman" pitchFamily="18" charset="0"/>
                <a:cs typeface="Times New Roman" pitchFamily="18" charset="0"/>
              </a:rPr>
              <a:t>enquire </a:t>
            </a:r>
            <a:r>
              <a:rPr lang="en-IN" dirty="0">
                <a:latin typeface="Times New Roman" pitchFamily="18" charset="0"/>
                <a:cs typeface="Times New Roman" pitchFamily="18" charset="0"/>
              </a:rPr>
              <a:t>committee and Peter </a:t>
            </a:r>
            <a:r>
              <a:rPr lang="en-IN" dirty="0" err="1">
                <a:latin typeface="Times New Roman" pitchFamily="18" charset="0"/>
                <a:cs typeface="Times New Roman" pitchFamily="18" charset="0"/>
              </a:rPr>
              <a:t>Burkill</a:t>
            </a:r>
            <a:r>
              <a:rPr lang="en-IN" dirty="0">
                <a:latin typeface="Times New Roman" pitchFamily="18" charset="0"/>
                <a:cs typeface="Times New Roman" pitchFamily="18" charset="0"/>
              </a:rPr>
              <a:t> was suspended for some time. </a:t>
            </a:r>
            <a:endParaRPr lang="en-IN" dirty="0" smtClean="0">
              <a:latin typeface="Times New Roman" pitchFamily="18" charset="0"/>
              <a:cs typeface="Times New Roman" pitchFamily="18" charset="0"/>
            </a:endParaRPr>
          </a:p>
          <a:p>
            <a:pPr>
              <a:lnSpc>
                <a:spcPct val="150000"/>
              </a:lnSpc>
              <a:spcBef>
                <a:spcPts val="0"/>
              </a:spcBef>
            </a:pPr>
            <a:endParaRPr lang="en-IN" dirty="0" smtClean="0">
              <a:latin typeface="Times New Roman" pitchFamily="18" charset="0"/>
              <a:cs typeface="Times New Roman" pitchFamily="18" charset="0"/>
            </a:endParaRPr>
          </a:p>
          <a:p>
            <a:pPr>
              <a:lnSpc>
                <a:spcPct val="150000"/>
              </a:lnSpc>
              <a:spcBef>
                <a:spcPts val="0"/>
              </a:spcBef>
            </a:pPr>
            <a:r>
              <a:rPr lang="en-IN" dirty="0" smtClean="0">
                <a:latin typeface="Times New Roman" pitchFamily="18" charset="0"/>
                <a:cs typeface="Times New Roman" pitchFamily="18" charset="0"/>
              </a:rPr>
              <a:t>Now </a:t>
            </a:r>
            <a:r>
              <a:rPr lang="en-IN" dirty="0">
                <a:latin typeface="Times New Roman" pitchFamily="18" charset="0"/>
                <a:cs typeface="Times New Roman" pitchFamily="18" charset="0"/>
              </a:rPr>
              <a:t>again if you ask in this situation, </a:t>
            </a:r>
            <a:r>
              <a:rPr lang="en-IN" b="1" dirty="0">
                <a:latin typeface="Times New Roman" pitchFamily="18" charset="0"/>
                <a:cs typeface="Times New Roman" pitchFamily="18" charset="0"/>
              </a:rPr>
              <a:t>what should have been the right decision </a:t>
            </a:r>
            <a:r>
              <a:rPr lang="en-IN" dirty="0">
                <a:latin typeface="Times New Roman" pitchFamily="18" charset="0"/>
                <a:cs typeface="Times New Roman" pitchFamily="18" charset="0"/>
              </a:rPr>
              <a:t>for Peter </a:t>
            </a:r>
            <a:r>
              <a:rPr lang="en-IN" dirty="0" err="1">
                <a:latin typeface="Times New Roman" pitchFamily="18" charset="0"/>
                <a:cs typeface="Times New Roman" pitchFamily="18" charset="0"/>
              </a:rPr>
              <a:t>Burkill</a:t>
            </a:r>
            <a:r>
              <a:rPr lang="en-IN" dirty="0">
                <a:latin typeface="Times New Roman" pitchFamily="18" charset="0"/>
                <a:cs typeface="Times New Roman" pitchFamily="18" charset="0"/>
              </a:rPr>
              <a:t>? </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27" y="2835370"/>
            <a:ext cx="7886700" cy="1325563"/>
          </a:xfrm>
        </p:spPr>
        <p:txBody>
          <a:bodyPr>
            <a:noAutofit/>
          </a:bodyPr>
          <a:lstStyle/>
          <a:p>
            <a:pPr algn="ctr"/>
            <a:r>
              <a:rPr lang="en-IN" sz="5400" dirty="0">
                <a:latin typeface="Times New Roman" pitchFamily="18" charset="0"/>
                <a:cs typeface="Times New Roman" pitchFamily="18" charset="0"/>
              </a:rPr>
              <a:t>Let us compare the three scenarios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593" y="90152"/>
            <a:ext cx="8934717" cy="664442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8581" y="28575"/>
            <a:ext cx="8986838" cy="680085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282305" cy="5371465"/>
          </a:xfrm>
        </p:spPr>
        <p:txBody>
          <a:bodyPr>
            <a:normAutofit fontScale="65000" lnSpcReduction="10000"/>
          </a:bodyPr>
          <a:lstStyle/>
          <a:p>
            <a:pPr algn="just">
              <a:lnSpc>
                <a:spcPct val="150000"/>
              </a:lnSpc>
            </a:pPr>
            <a:r>
              <a:rPr lang="en-IN" dirty="0" smtClean="0">
                <a:latin typeface="Times New Roman" pitchFamily="18" charset="0"/>
                <a:cs typeface="Times New Roman" pitchFamily="18" charset="0"/>
              </a:rPr>
              <a:t>In </a:t>
            </a:r>
            <a:r>
              <a:rPr lang="en-IN" dirty="0">
                <a:latin typeface="Times New Roman" pitchFamily="18" charset="0"/>
                <a:cs typeface="Times New Roman" pitchFamily="18" charset="0"/>
              </a:rPr>
              <a:t>the first case, where Narayanan was trying to come up with the fast food restaurants, the venture capitalist could have asked Narayanan to come after two or three months. So there was a </a:t>
            </a:r>
            <a:r>
              <a:rPr lang="en-IN" b="1" dirty="0">
                <a:latin typeface="Times New Roman" pitchFamily="18" charset="0"/>
                <a:cs typeface="Times New Roman" pitchFamily="18" charset="0"/>
              </a:rPr>
              <a:t>sufficient time to take decision, but they didn't have much data. </a:t>
            </a:r>
            <a:endParaRPr lang="en-IN" b="1" dirty="0" smtClean="0">
              <a:latin typeface="Times New Roman" pitchFamily="18" charset="0"/>
              <a:cs typeface="Times New Roman" pitchFamily="18" charset="0"/>
            </a:endParaRPr>
          </a:p>
          <a:p>
            <a:pPr algn="just">
              <a:lnSpc>
                <a:spcPct val="150000"/>
              </a:lnSpc>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In case </a:t>
            </a:r>
            <a:r>
              <a:rPr lang="en-IN" dirty="0">
                <a:latin typeface="Times New Roman" pitchFamily="18" charset="0"/>
                <a:cs typeface="Times New Roman" pitchFamily="18" charset="0"/>
              </a:rPr>
              <a:t>of James Burke, the </a:t>
            </a:r>
            <a:r>
              <a:rPr lang="en-IN" b="1" dirty="0">
                <a:latin typeface="Times New Roman" pitchFamily="18" charset="0"/>
                <a:cs typeface="Times New Roman" pitchFamily="18" charset="0"/>
              </a:rPr>
              <a:t>time available for taking decision was very </a:t>
            </a:r>
            <a:r>
              <a:rPr lang="en-IN" b="1" dirty="0" err="1">
                <a:latin typeface="Times New Roman" pitchFamily="18" charset="0"/>
                <a:cs typeface="Times New Roman" pitchFamily="18" charset="0"/>
              </a:rPr>
              <a:t>very</a:t>
            </a:r>
            <a:r>
              <a:rPr lang="en-IN" b="1" dirty="0">
                <a:latin typeface="Times New Roman" pitchFamily="18" charset="0"/>
                <a:cs typeface="Times New Roman" pitchFamily="18" charset="0"/>
              </a:rPr>
              <a:t> limited</a:t>
            </a:r>
            <a:r>
              <a:rPr lang="en-IN" dirty="0">
                <a:latin typeface="Times New Roman" pitchFamily="18" charset="0"/>
                <a:cs typeface="Times New Roman" pitchFamily="18" charset="0"/>
              </a:rPr>
              <a:t>. In fact, they had </a:t>
            </a:r>
            <a:r>
              <a:rPr lang="en-IN" dirty="0" smtClean="0">
                <a:latin typeface="Times New Roman" pitchFamily="18" charset="0"/>
                <a:cs typeface="Times New Roman" pitchFamily="18" charset="0"/>
              </a:rPr>
              <a:t>to take </a:t>
            </a:r>
            <a:r>
              <a:rPr lang="en-IN" dirty="0">
                <a:latin typeface="Times New Roman" pitchFamily="18" charset="0"/>
                <a:cs typeface="Times New Roman" pitchFamily="18" charset="0"/>
              </a:rPr>
              <a:t>the decision within three or four Hours. </a:t>
            </a:r>
            <a:endParaRPr lang="en-IN" dirty="0" smtClean="0">
              <a:latin typeface="Times New Roman" pitchFamily="18" charset="0"/>
              <a:cs typeface="Times New Roman" pitchFamily="18" charset="0"/>
            </a:endParaRPr>
          </a:p>
          <a:p>
            <a:pPr algn="just">
              <a:lnSpc>
                <a:spcPct val="150000"/>
              </a:lnSpc>
            </a:pPr>
            <a:endParaRPr lang="en-IN" dirty="0">
              <a:latin typeface="Times New Roman" pitchFamily="18" charset="0"/>
              <a:cs typeface="Times New Roman" pitchFamily="18" charset="0"/>
            </a:endParaRPr>
          </a:p>
          <a:p>
            <a:pPr algn="just">
              <a:lnSpc>
                <a:spcPct val="150000"/>
              </a:lnSpc>
            </a:pPr>
            <a:r>
              <a:rPr lang="en-IN" dirty="0" smtClean="0">
                <a:latin typeface="Times New Roman" pitchFamily="18" charset="0"/>
                <a:cs typeface="Times New Roman" pitchFamily="18" charset="0"/>
              </a:rPr>
              <a:t>In </a:t>
            </a:r>
            <a:r>
              <a:rPr lang="en-IN" dirty="0">
                <a:latin typeface="Times New Roman" pitchFamily="18" charset="0"/>
                <a:cs typeface="Times New Roman" pitchFamily="18" charset="0"/>
              </a:rPr>
              <a:t>third case, Peter </a:t>
            </a:r>
            <a:r>
              <a:rPr lang="en-IN" dirty="0" err="1">
                <a:latin typeface="Times New Roman" pitchFamily="18" charset="0"/>
                <a:cs typeface="Times New Roman" pitchFamily="18" charset="0"/>
              </a:rPr>
              <a:t>Burkill</a:t>
            </a:r>
            <a:r>
              <a:rPr lang="en-IN" dirty="0">
                <a:latin typeface="Times New Roman" pitchFamily="18" charset="0"/>
                <a:cs typeface="Times New Roman" pitchFamily="18" charset="0"/>
              </a:rPr>
              <a:t> had about thirty seconds </a:t>
            </a:r>
            <a:r>
              <a:rPr lang="en-IN" dirty="0" smtClean="0">
                <a:latin typeface="Times New Roman" pitchFamily="18" charset="0"/>
                <a:cs typeface="Times New Roman" pitchFamily="18" charset="0"/>
              </a:rPr>
              <a:t>to take </a:t>
            </a:r>
            <a:r>
              <a:rPr lang="en-IN" dirty="0">
                <a:latin typeface="Times New Roman" pitchFamily="18" charset="0"/>
                <a:cs typeface="Times New Roman" pitchFamily="18" charset="0"/>
              </a:rPr>
              <a:t>decision.</a:t>
            </a:r>
            <a:endParaRPr lang="en-IN" dirty="0">
              <a:latin typeface="Times New Roman" pitchFamily="18" charset="0"/>
              <a:cs typeface="Times New Roman" pitchFamily="18" charset="0"/>
            </a:endParaRPr>
          </a:p>
          <a:p>
            <a:pPr algn="just">
              <a:lnSpc>
                <a:spcPct val="150000"/>
              </a:lnSpc>
            </a:pPr>
            <a:endParaRPr lang="en-IN"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lgn="just">
              <a:lnSpc>
                <a:spcPct val="150000"/>
              </a:lnSpc>
              <a:spcBef>
                <a:spcPts val="0"/>
              </a:spcBef>
            </a:pPr>
            <a:r>
              <a:rPr lang="en-IN" dirty="0">
                <a:latin typeface="Times New Roman" pitchFamily="18" charset="0"/>
                <a:cs typeface="Times New Roman" pitchFamily="18" charset="0"/>
              </a:rPr>
              <a:t>So what we are seeing is that, there is something called </a:t>
            </a:r>
            <a:r>
              <a:rPr lang="en-IN" dirty="0" smtClean="0">
                <a:latin typeface="Times New Roman" pitchFamily="18" charset="0"/>
                <a:cs typeface="Times New Roman" pitchFamily="18" charset="0"/>
              </a:rPr>
              <a:t>“</a:t>
            </a:r>
            <a:r>
              <a:rPr lang="en-IN" b="1" dirty="0" smtClean="0">
                <a:latin typeface="Times New Roman" pitchFamily="18" charset="0"/>
                <a:cs typeface="Times New Roman" pitchFamily="18" charset="0"/>
              </a:rPr>
              <a:t>THEORY OF BOUNDED RATIONALITY” </a:t>
            </a:r>
            <a:r>
              <a:rPr lang="en-IN" dirty="0">
                <a:latin typeface="Times New Roman" pitchFamily="18" charset="0"/>
                <a:cs typeface="Times New Roman" pitchFamily="18" charset="0"/>
              </a:rPr>
              <a:t>which says the decisions are becoming more complex. </a:t>
            </a:r>
            <a:endParaRPr lang="en-IN" dirty="0" smtClean="0">
              <a:latin typeface="Times New Roman" pitchFamily="18" charset="0"/>
              <a:cs typeface="Times New Roman" pitchFamily="18" charset="0"/>
            </a:endParaRPr>
          </a:p>
          <a:p>
            <a:pPr algn="just">
              <a:lnSpc>
                <a:spcPct val="150000"/>
              </a:lnSpc>
              <a:spcBef>
                <a:spcPts val="0"/>
              </a:spcBef>
            </a:pPr>
            <a:endParaRPr lang="en-IN"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Basically </a:t>
            </a:r>
            <a:r>
              <a:rPr lang="en-IN" dirty="0">
                <a:latin typeface="Times New Roman" pitchFamily="18" charset="0"/>
                <a:cs typeface="Times New Roman" pitchFamily="18" charset="0"/>
              </a:rPr>
              <a:t>the number of alternatives that are available to the decision maker is huge and the time available to take the decision is </a:t>
            </a:r>
            <a:r>
              <a:rPr lang="en-IN" dirty="0" smtClean="0">
                <a:latin typeface="Times New Roman" pitchFamily="18" charset="0"/>
                <a:cs typeface="Times New Roman" pitchFamily="18" charset="0"/>
              </a:rPr>
              <a:t>very </a:t>
            </a:r>
            <a:r>
              <a:rPr lang="en-IN" dirty="0">
                <a:latin typeface="Times New Roman" pitchFamily="18" charset="0"/>
                <a:cs typeface="Times New Roman" pitchFamily="18" charset="0"/>
              </a:rPr>
              <a:t>limited. </a:t>
            </a:r>
            <a:endParaRPr lang="en-IN" dirty="0" smtClean="0">
              <a:latin typeface="Times New Roman" pitchFamily="18" charset="0"/>
              <a:cs typeface="Times New Roman" pitchFamily="18" charset="0"/>
            </a:endParaRPr>
          </a:p>
          <a:p>
            <a:pPr algn="just">
              <a:lnSpc>
                <a:spcPct val="150000"/>
              </a:lnSpc>
              <a:spcBef>
                <a:spcPts val="0"/>
              </a:spcBef>
            </a:pPr>
            <a:endParaRPr lang="en-IN"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In </a:t>
            </a:r>
            <a:r>
              <a:rPr lang="en-IN" dirty="0">
                <a:latin typeface="Times New Roman" pitchFamily="18" charset="0"/>
                <a:cs typeface="Times New Roman" pitchFamily="18" charset="0"/>
              </a:rPr>
              <a:t>such kind of scenarios, one cannot use opinion or gut feeling. </a:t>
            </a:r>
            <a:endParaRPr lang="en-IN" dirty="0" smtClean="0">
              <a:latin typeface="Times New Roman" pitchFamily="18" charset="0"/>
              <a:cs typeface="Times New Roman" pitchFamily="18" charset="0"/>
            </a:endParaRPr>
          </a:p>
          <a:p>
            <a:pPr algn="just">
              <a:lnSpc>
                <a:spcPct val="150000"/>
              </a:lnSpc>
              <a:spcBef>
                <a:spcPts val="0"/>
              </a:spcBef>
            </a:pPr>
            <a:endParaRPr lang="en-IN"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We </a:t>
            </a:r>
            <a:r>
              <a:rPr lang="en-IN" dirty="0">
                <a:latin typeface="Times New Roman" pitchFamily="18" charset="0"/>
                <a:cs typeface="Times New Roman" pitchFamily="18" charset="0"/>
              </a:rPr>
              <a:t>have to use data to support the decision to ensure </a:t>
            </a:r>
            <a:r>
              <a:rPr lang="en-IN" dirty="0" smtClean="0">
                <a:latin typeface="Times New Roman" pitchFamily="18" charset="0"/>
                <a:cs typeface="Times New Roman" pitchFamily="18" charset="0"/>
              </a:rPr>
              <a:t>that, </a:t>
            </a:r>
            <a:r>
              <a:rPr lang="en-IN" dirty="0">
                <a:latin typeface="Times New Roman" pitchFamily="18" charset="0"/>
                <a:cs typeface="Times New Roman" pitchFamily="18" charset="0"/>
              </a:rPr>
              <a:t>that’s the right decision</a:t>
            </a:r>
            <a:r>
              <a:rPr lang="en-IN"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lnSpc>
                <a:spcPct val="150000"/>
              </a:lnSpc>
              <a:spcBef>
                <a:spcPts val="0"/>
              </a:spcBef>
            </a:pPr>
            <a:endParaRPr lang="en-IN" dirty="0" smtClean="0">
              <a:latin typeface="Times New Roman" pitchFamily="18" charset="0"/>
              <a:cs typeface="Times New Roman" pitchFamily="18" charset="0"/>
            </a:endParaRPr>
          </a:p>
          <a:p>
            <a:pPr algn="just">
              <a:lnSpc>
                <a:spcPct val="150000"/>
              </a:lnSpc>
              <a:spcBef>
                <a:spcPts val="0"/>
              </a:spcBef>
            </a:pPr>
            <a:r>
              <a:rPr lang="en-IN" dirty="0" smtClean="0">
                <a:latin typeface="Times New Roman" pitchFamily="18" charset="0"/>
                <a:cs typeface="Times New Roman" pitchFamily="18" charset="0"/>
              </a:rPr>
              <a:t>That's </a:t>
            </a:r>
            <a:r>
              <a:rPr lang="en-IN" dirty="0">
                <a:latin typeface="Times New Roman" pitchFamily="18" charset="0"/>
                <a:cs typeface="Times New Roman" pitchFamily="18" charset="0"/>
              </a:rPr>
              <a:t>why analytics has become </a:t>
            </a:r>
            <a:r>
              <a:rPr lang="en-IN" dirty="0" smtClean="0">
                <a:latin typeface="Times New Roman" pitchFamily="18" charset="0"/>
                <a:cs typeface="Times New Roman" pitchFamily="18" charset="0"/>
              </a:rPr>
              <a:t>very </a:t>
            </a:r>
            <a:r>
              <a:rPr lang="en-IN" dirty="0">
                <a:latin typeface="Times New Roman" pitchFamily="18" charset="0"/>
                <a:cs typeface="Times New Roman" pitchFamily="18" charset="0"/>
              </a:rPr>
              <a:t>important, and that’s the reason why many companies today are using analytics to take right decision or solve problems that they are facing internally or with external market.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46" y="378775"/>
            <a:ext cx="7886700" cy="1325563"/>
          </a:xfrm>
        </p:spPr>
        <p:txBody>
          <a:bodyPr>
            <a:normAutofit fontScale="90000"/>
          </a:bodyPr>
          <a:lstStyle/>
          <a:p>
            <a:pPr algn="ctr"/>
            <a:r>
              <a:rPr lang="en-IN" sz="8800" b="1" dirty="0" smtClean="0">
                <a:latin typeface="Times New Roman" pitchFamily="18" charset="0"/>
                <a:cs typeface="Times New Roman" pitchFamily="18" charset="0"/>
              </a:rPr>
              <a:t>STORY - 1 </a:t>
            </a:r>
            <a:endParaRPr lang="en-IN" sz="8800" b="1" dirty="0">
              <a:latin typeface="Times New Roman" pitchFamily="18" charset="0"/>
              <a:cs typeface="Times New Roman" pitchFamily="18" charset="0"/>
            </a:endParaRPr>
          </a:p>
        </p:txBody>
      </p:sp>
      <p:pic>
        <p:nvPicPr>
          <p:cNvPr id="3" name="Picture 2"/>
          <p:cNvPicPr>
            <a:picLocks noChangeAspect="1"/>
          </p:cNvPicPr>
          <p:nvPr/>
        </p:nvPicPr>
        <p:blipFill>
          <a:blip r:embed="rId1"/>
          <a:stretch>
            <a:fillRect/>
          </a:stretch>
        </p:blipFill>
        <p:spPr>
          <a:xfrm>
            <a:off x="4508345" y="1822773"/>
            <a:ext cx="4335404" cy="4844159"/>
          </a:xfrm>
          <a:prstGeom prst="rect">
            <a:avLst/>
          </a:prstGeom>
        </p:spPr>
      </p:pic>
      <p:sp>
        <p:nvSpPr>
          <p:cNvPr id="4" name="Rounded Rectangle 3"/>
          <p:cNvSpPr/>
          <p:nvPr/>
        </p:nvSpPr>
        <p:spPr>
          <a:xfrm>
            <a:off x="1054289" y="3534770"/>
            <a:ext cx="3347114" cy="17059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3600" dirty="0" smtClean="0"/>
              <a:t>LONDON CHOLERA 1854</a:t>
            </a:r>
            <a:endParaRPr lang="en-IN" sz="36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4154984"/>
          </a:xfrm>
          <a:prstGeom prst="rect">
            <a:avLst/>
          </a:prstGeom>
        </p:spPr>
        <p:txBody>
          <a:bodyPr wrap="square">
            <a:spAutoFit/>
          </a:bodyPr>
          <a:lstStyle/>
          <a:p>
            <a:pPr marL="457200" indent="-457200" algn="just">
              <a:buAutoNum type="arabicPeriod"/>
            </a:pP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first story is about London cholera outbreak in 1854. More than 500 people died in </a:t>
            </a:r>
            <a:r>
              <a:rPr lang="en-IN" sz="2400" dirty="0" smtClean="0">
                <a:latin typeface="Times New Roman" pitchFamily="18" charset="0"/>
                <a:cs typeface="Times New Roman" pitchFamily="18" charset="0"/>
              </a:rPr>
              <a:t>this outbreak</a:t>
            </a:r>
            <a:r>
              <a:rPr lang="en-IN" sz="2400" dirty="0">
                <a:latin typeface="Times New Roman" pitchFamily="18" charset="0"/>
                <a:cs typeface="Times New Roman" pitchFamily="18" charset="0"/>
              </a:rPr>
              <a:t>. And in those days, people thought </a:t>
            </a:r>
            <a:r>
              <a:rPr lang="en-IN" sz="2400" b="1" dirty="0">
                <a:latin typeface="Times New Roman" pitchFamily="18" charset="0"/>
                <a:cs typeface="Times New Roman" pitchFamily="18" charset="0"/>
              </a:rPr>
              <a:t>cholera is an airborne disease</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marL="457200" indent="-457200" algn="just">
              <a:buAutoNum type="arabicPeriod"/>
            </a:pPr>
            <a:endParaRPr lang="en-IN" sz="2400" dirty="0" smtClean="0">
              <a:latin typeface="Times New Roman" pitchFamily="18" charset="0"/>
              <a:cs typeface="Times New Roman" pitchFamily="18" charset="0"/>
            </a:endParaRPr>
          </a:p>
          <a:p>
            <a:pPr marL="457200" indent="-457200" algn="just">
              <a:buAutoNum type="arabicPeriod"/>
            </a:pPr>
            <a:r>
              <a:rPr lang="en-IN" sz="2400" dirty="0" smtClean="0">
                <a:latin typeface="Times New Roman" pitchFamily="18" charset="0"/>
                <a:cs typeface="Times New Roman" pitchFamily="18" charset="0"/>
              </a:rPr>
              <a:t>There </a:t>
            </a:r>
            <a:r>
              <a:rPr lang="en-IN" sz="2400" dirty="0">
                <a:latin typeface="Times New Roman" pitchFamily="18" charset="0"/>
                <a:cs typeface="Times New Roman" pitchFamily="18" charset="0"/>
              </a:rPr>
              <a:t>was a </a:t>
            </a:r>
            <a:r>
              <a:rPr lang="en-IN" sz="2400" dirty="0" smtClean="0">
                <a:latin typeface="Times New Roman" pitchFamily="18" charset="0"/>
                <a:cs typeface="Times New Roman" pitchFamily="18" charset="0"/>
              </a:rPr>
              <a:t>doctor, whose </a:t>
            </a:r>
            <a:r>
              <a:rPr lang="en-IN" sz="2400" dirty="0">
                <a:latin typeface="Times New Roman" pitchFamily="18" charset="0"/>
                <a:cs typeface="Times New Roman" pitchFamily="18" charset="0"/>
              </a:rPr>
              <a:t>name was </a:t>
            </a:r>
            <a:r>
              <a:rPr lang="en-IN" sz="2400" b="1" dirty="0">
                <a:latin typeface="Times New Roman" pitchFamily="18" charset="0"/>
                <a:cs typeface="Times New Roman" pitchFamily="18" charset="0"/>
              </a:rPr>
              <a:t>John Snow</a:t>
            </a:r>
            <a:r>
              <a:rPr lang="en-IN" sz="2400" dirty="0">
                <a:latin typeface="Times New Roman" pitchFamily="18" charset="0"/>
                <a:cs typeface="Times New Roman" pitchFamily="18" charset="0"/>
              </a:rPr>
              <a:t>. So, he prepared a </a:t>
            </a:r>
            <a:r>
              <a:rPr lang="en-IN" sz="2400" b="1" dirty="0">
                <a:latin typeface="Times New Roman" pitchFamily="18" charset="0"/>
                <a:cs typeface="Times New Roman" pitchFamily="18" charset="0"/>
              </a:rPr>
              <a:t>spot map</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marL="457200" indent="-457200" algn="just">
              <a:buAutoNum type="arabicPeriod"/>
            </a:pPr>
            <a:endParaRPr lang="en-IN" sz="2400" dirty="0" smtClean="0">
              <a:latin typeface="Times New Roman" pitchFamily="18" charset="0"/>
              <a:cs typeface="Times New Roman" pitchFamily="18" charset="0"/>
            </a:endParaRPr>
          </a:p>
          <a:p>
            <a:pPr marL="457200" indent="-457200" algn="just">
              <a:buAutoNum type="arabicPeriod"/>
            </a:pPr>
            <a:r>
              <a:rPr lang="en-IN" sz="2400" dirty="0" smtClean="0">
                <a:latin typeface="Times New Roman" pitchFamily="18" charset="0"/>
                <a:cs typeface="Times New Roman" pitchFamily="18" charset="0"/>
              </a:rPr>
              <a:t>He </a:t>
            </a:r>
            <a:r>
              <a:rPr lang="en-IN" sz="2400" dirty="0">
                <a:latin typeface="Times New Roman" pitchFamily="18" charset="0"/>
                <a:cs typeface="Times New Roman" pitchFamily="18" charset="0"/>
              </a:rPr>
              <a:t>went to different hospitals, and </a:t>
            </a:r>
            <a:r>
              <a:rPr lang="en-IN" sz="2400" dirty="0" smtClean="0">
                <a:latin typeface="Times New Roman" pitchFamily="18" charset="0"/>
                <a:cs typeface="Times New Roman" pitchFamily="18" charset="0"/>
              </a:rPr>
              <a:t>took the </a:t>
            </a:r>
            <a:r>
              <a:rPr lang="en-IN" sz="2400" dirty="0">
                <a:latin typeface="Times New Roman" pitchFamily="18" charset="0"/>
                <a:cs typeface="Times New Roman" pitchFamily="18" charset="0"/>
              </a:rPr>
              <a:t>addresses of people who died, and prepared a map by putting a tick mark against </a:t>
            </a:r>
            <a:r>
              <a:rPr lang="en-IN" sz="2400" dirty="0" smtClean="0">
                <a:latin typeface="Times New Roman" pitchFamily="18" charset="0"/>
                <a:cs typeface="Times New Roman" pitchFamily="18" charset="0"/>
              </a:rPr>
              <a:t>those addresses.</a:t>
            </a:r>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0"/>
            <a:ext cx="9144000" cy="3416320"/>
          </a:xfrm>
          <a:prstGeom prst="rect">
            <a:avLst/>
          </a:prstGeom>
        </p:spPr>
        <p:txBody>
          <a:bodyPr wrap="square">
            <a:spAutoFit/>
          </a:bodyPr>
          <a:lstStyle/>
          <a:p>
            <a:pPr algn="just">
              <a:lnSpc>
                <a:spcPct val="150000"/>
              </a:lnSpc>
            </a:pPr>
            <a:r>
              <a:rPr lang="en-IN" sz="2400" dirty="0">
                <a:latin typeface="Times New Roman" pitchFamily="18" charset="0"/>
                <a:cs typeface="Times New Roman" pitchFamily="18" charset="0"/>
              </a:rPr>
              <a:t>tick marks are concentrated across or around a street called </a:t>
            </a:r>
            <a:r>
              <a:rPr lang="en-IN" sz="2400" b="1" dirty="0">
                <a:latin typeface="Times New Roman" pitchFamily="18" charset="0"/>
                <a:cs typeface="Times New Roman" pitchFamily="18" charset="0"/>
              </a:rPr>
              <a:t>Broad Street. </a:t>
            </a:r>
            <a:r>
              <a:rPr lang="en-IN" sz="2400" dirty="0">
                <a:latin typeface="Times New Roman" pitchFamily="18" charset="0"/>
                <a:cs typeface="Times New Roman" pitchFamily="18" charset="0"/>
              </a:rPr>
              <a:t>You don't see many tick marks in other parts of London. So, he thought if it is concentrated in this particular location, there should be something common among these people who are living in that location. That common thing was that they were actually taking water from the same water pump which was situated in Broad Street. </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416320"/>
          </a:xfrm>
          <a:prstGeom prst="rect">
            <a:avLst/>
          </a:prstGeom>
        </p:spPr>
        <p:txBody>
          <a:bodyPr wrap="square">
            <a:spAutoFit/>
          </a:bodyPr>
          <a:lstStyle/>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So, he took this map and went to the London municipality and showed them that the cholera is spread through water, so we should stop the pump, which is situated in that broad street. But, the London municipality was not convinced initially because they showed one entire block where there are lot of people living, but nobody died. </a:t>
            </a:r>
            <a:endParaRPr lang="en-IN" sz="24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400" dirty="0">
              <a:latin typeface="Times New Roman" pitchFamily="18" charset="0"/>
              <a:cs typeface="Times New Roman" pitchFamily="18" charset="0"/>
            </a:endParaRPr>
          </a:p>
        </p:txBody>
      </p:sp>
      <p:pic>
        <p:nvPicPr>
          <p:cNvPr id="3" name="Picture 2"/>
          <p:cNvPicPr>
            <a:picLocks noChangeAspect="1"/>
          </p:cNvPicPr>
          <p:nvPr/>
        </p:nvPicPr>
        <p:blipFill>
          <a:blip r:embed="rId1"/>
          <a:stretch>
            <a:fillRect/>
          </a:stretch>
        </p:blipFill>
        <p:spPr>
          <a:xfrm>
            <a:off x="4038600" y="3581400"/>
            <a:ext cx="5035550" cy="318643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6093976"/>
          </a:xfrm>
          <a:prstGeom prst="rect">
            <a:avLst/>
          </a:prstGeom>
        </p:spPr>
        <p:txBody>
          <a:bodyPr wrap="square">
            <a:spAutoFit/>
          </a:bodyPr>
          <a:lstStyle/>
          <a:p>
            <a:pPr marL="342900" indent="-342900" algn="just">
              <a:lnSpc>
                <a:spcPct val="150000"/>
              </a:lnSpc>
              <a:buFont typeface="Arial" panose="02080604020202020204" charset="0"/>
              <a:buChar char="•"/>
            </a:pPr>
            <a:r>
              <a:rPr lang="en-IN" sz="2000" dirty="0">
                <a:latin typeface="Times New Roman" pitchFamily="18" charset="0"/>
                <a:cs typeface="Times New Roman" pitchFamily="18" charset="0"/>
              </a:rPr>
              <a:t>John Snow was also surprised with that particular building, so he went there to find the truth. And, when we went there, he realized that it was a </a:t>
            </a:r>
            <a:r>
              <a:rPr lang="en-IN" sz="2000" b="1" dirty="0">
                <a:latin typeface="Times New Roman" pitchFamily="18" charset="0"/>
                <a:cs typeface="Times New Roman" pitchFamily="18" charset="0"/>
              </a:rPr>
              <a:t>brewery</a:t>
            </a:r>
            <a:r>
              <a:rPr lang="en-IN" sz="2000" dirty="0">
                <a:latin typeface="Times New Roman" pitchFamily="18" charset="0"/>
                <a:cs typeface="Times New Roman" pitchFamily="18" charset="0"/>
              </a:rPr>
              <a:t>, and there were 70 workers working in that brewery. And, most of them were </a:t>
            </a:r>
            <a:r>
              <a:rPr lang="en-IN" sz="2000" b="1" dirty="0">
                <a:latin typeface="Times New Roman" pitchFamily="18" charset="0"/>
                <a:cs typeface="Times New Roman" pitchFamily="18" charset="0"/>
              </a:rPr>
              <a:t>drinking beer</a:t>
            </a:r>
            <a:r>
              <a:rPr lang="en-IN" sz="2000" dirty="0">
                <a:latin typeface="Times New Roman" pitchFamily="18" charset="0"/>
                <a:cs typeface="Times New Roman" pitchFamily="18" charset="0"/>
              </a:rPr>
              <a:t>, not water. In fact, there was another reason, because they had a separate water pump inside that particular building. So, he found the answer, he went back to the London municipality, and told them why people in that building are not dying</a:t>
            </a:r>
            <a:r>
              <a:rPr lang="en-IN" sz="2000" dirty="0" smtClean="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0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000" dirty="0" smtClean="0">
                <a:latin typeface="Times New Roman" pitchFamily="18" charset="0"/>
                <a:cs typeface="Times New Roman" pitchFamily="18" charset="0"/>
              </a:rPr>
              <a:t>Finally</a:t>
            </a:r>
            <a:r>
              <a:rPr lang="en-IN" sz="2000" dirty="0">
                <a:latin typeface="Times New Roman" pitchFamily="18" charset="0"/>
                <a:cs typeface="Times New Roman" pitchFamily="18" charset="0"/>
              </a:rPr>
              <a:t>, </a:t>
            </a:r>
            <a:r>
              <a:rPr lang="en-IN" sz="2000" b="1" dirty="0">
                <a:latin typeface="Times New Roman" pitchFamily="18" charset="0"/>
                <a:cs typeface="Times New Roman" pitchFamily="18" charset="0"/>
              </a:rPr>
              <a:t>London municipality closed down that pump </a:t>
            </a:r>
            <a:r>
              <a:rPr lang="en-IN" sz="2000" dirty="0">
                <a:latin typeface="Times New Roman" pitchFamily="18" charset="0"/>
                <a:cs typeface="Times New Roman" pitchFamily="18" charset="0"/>
              </a:rPr>
              <a:t>and the death stopped. </a:t>
            </a:r>
            <a:endParaRPr lang="en-IN" sz="20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000" dirty="0" smtClean="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000" dirty="0" smtClean="0">
                <a:latin typeface="Times New Roman" pitchFamily="18" charset="0"/>
                <a:cs typeface="Times New Roman" pitchFamily="18" charset="0"/>
              </a:rPr>
              <a:t>See </a:t>
            </a:r>
            <a:r>
              <a:rPr lang="en-IN" sz="2000" dirty="0">
                <a:latin typeface="Times New Roman" pitchFamily="18" charset="0"/>
                <a:cs typeface="Times New Roman" pitchFamily="18" charset="0"/>
              </a:rPr>
              <a:t>here, we are just looking at a spot map, and using the spot map, John Snow was able to come up with a new hypotheses that the cholera was spread through water, not through air.</a:t>
            </a:r>
            <a:endParaRPr lang="en-IN" sz="2000" dirty="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0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41" y="392422"/>
            <a:ext cx="5707324" cy="1325563"/>
          </a:xfrm>
        </p:spPr>
        <p:txBody>
          <a:bodyPr>
            <a:normAutofit fontScale="90000"/>
          </a:bodyPr>
          <a:lstStyle/>
          <a:p>
            <a:pPr algn="ctr"/>
            <a:r>
              <a:rPr lang="en-IN" sz="8800" b="1" dirty="0" smtClean="0">
                <a:latin typeface="Times New Roman" pitchFamily="18" charset="0"/>
                <a:cs typeface="Times New Roman" pitchFamily="18" charset="0"/>
              </a:rPr>
              <a:t>STORY - 2 </a:t>
            </a:r>
            <a:endParaRPr lang="en-IN" sz="8800" b="1" dirty="0">
              <a:latin typeface="Times New Roman" pitchFamily="18" charset="0"/>
              <a:cs typeface="Times New Roman" pitchFamily="18" charset="0"/>
            </a:endParaRPr>
          </a:p>
        </p:txBody>
      </p:sp>
      <p:pic>
        <p:nvPicPr>
          <p:cNvPr id="4" name="Picture 3"/>
          <p:cNvPicPr>
            <a:picLocks noChangeAspect="1"/>
          </p:cNvPicPr>
          <p:nvPr/>
        </p:nvPicPr>
        <p:blipFill>
          <a:blip r:embed="rId1"/>
          <a:stretch>
            <a:fillRect/>
          </a:stretch>
        </p:blipFill>
        <p:spPr>
          <a:xfrm>
            <a:off x="2702257" y="1717985"/>
            <a:ext cx="6288206" cy="496941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3046988"/>
          </a:xfrm>
          <a:prstGeom prst="rect">
            <a:avLst/>
          </a:prstGeom>
        </p:spPr>
        <p:txBody>
          <a:bodyPr wrap="square">
            <a:spAutoFit/>
          </a:bodyPr>
          <a:lstStyle/>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The example is from Facebook Relationships Breakups. So, this is a chart which looks at </a:t>
            </a:r>
            <a:r>
              <a:rPr lang="en-IN" sz="2400" dirty="0" smtClean="0">
                <a:latin typeface="Times New Roman" pitchFamily="18" charset="0"/>
                <a:cs typeface="Times New Roman" pitchFamily="18" charset="0"/>
              </a:rPr>
              <a:t>relationship breakups</a:t>
            </a:r>
            <a:r>
              <a:rPr lang="en-IN" sz="2400" dirty="0">
                <a:latin typeface="Times New Roman" pitchFamily="18" charset="0"/>
                <a:cs typeface="Times New Roman" pitchFamily="18" charset="0"/>
              </a:rPr>
              <a:t>, which were announced in Facebook. So, you see two spike; one is happening in </a:t>
            </a:r>
            <a:r>
              <a:rPr lang="en-IN" sz="2400" dirty="0" smtClean="0">
                <a:latin typeface="Times New Roman" pitchFamily="18" charset="0"/>
                <a:cs typeface="Times New Roman" pitchFamily="18" charset="0"/>
              </a:rPr>
              <a:t>December and </a:t>
            </a:r>
            <a:r>
              <a:rPr lang="en-IN" sz="2400" dirty="0">
                <a:latin typeface="Times New Roman" pitchFamily="18" charset="0"/>
                <a:cs typeface="Times New Roman" pitchFamily="18" charset="0"/>
              </a:rPr>
              <a:t>the other one is in the spring break</a:t>
            </a:r>
            <a:r>
              <a:rPr lang="en-IN" sz="2400" dirty="0" smtClean="0">
                <a:latin typeface="Times New Roman" pitchFamily="18" charset="0"/>
                <a:cs typeface="Times New Roman" pitchFamily="18" charset="0"/>
              </a:rPr>
              <a:t>.</a:t>
            </a:r>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
        <p:nvSpPr>
          <p:cNvPr id="5" name="Rectangle 4"/>
          <p:cNvSpPr/>
          <p:nvPr/>
        </p:nvSpPr>
        <p:spPr>
          <a:xfrm>
            <a:off x="0" y="2971800"/>
            <a:ext cx="9048750" cy="1920240"/>
          </a:xfrm>
          <a:prstGeom prst="rect">
            <a:avLst/>
          </a:prstGeom>
        </p:spPr>
        <p:txBody>
          <a:bodyPr wrap="square">
            <a:spAutoFit/>
          </a:bodyPr>
          <a:lstStyle/>
          <a:p>
            <a:pPr marL="342900" indent="-342900" algn="just">
              <a:buFont typeface="Arial" panose="02080604020202020204" charset="0"/>
              <a:buChar char="•"/>
            </a:pPr>
            <a:r>
              <a:rPr lang="en-IN" sz="2400" dirty="0">
                <a:latin typeface="Times New Roman" pitchFamily="18" charset="0"/>
                <a:cs typeface="Times New Roman" pitchFamily="18" charset="0"/>
              </a:rPr>
              <a:t>Now, we may try to understand why there is a spike in </a:t>
            </a:r>
            <a:r>
              <a:rPr lang="en-IN" sz="2400" b="1" dirty="0">
                <a:latin typeface="Times New Roman" pitchFamily="18" charset="0"/>
                <a:cs typeface="Times New Roman" pitchFamily="18" charset="0"/>
              </a:rPr>
              <a:t>December</a:t>
            </a:r>
            <a:r>
              <a:rPr lang="en-IN" sz="2400" dirty="0">
                <a:latin typeface="Times New Roman" pitchFamily="18" charset="0"/>
                <a:cs typeface="Times New Roman" pitchFamily="18" charset="0"/>
              </a:rPr>
              <a:t> and </a:t>
            </a:r>
            <a:r>
              <a:rPr lang="en-IN" sz="2400" b="1" dirty="0">
                <a:latin typeface="Times New Roman" pitchFamily="18" charset="0"/>
                <a:cs typeface="Times New Roman" pitchFamily="18" charset="0"/>
              </a:rPr>
              <a:t>spring break</a:t>
            </a:r>
            <a:r>
              <a:rPr lang="en-IN" sz="2400" dirty="0">
                <a:latin typeface="Times New Roman" pitchFamily="18" charset="0"/>
                <a:cs typeface="Times New Roman" pitchFamily="18" charset="0"/>
              </a:rPr>
              <a:t>. Now, this is the time the couples get to talk to each other, and probably, they find out that they are living with a wrong person, so they breakup.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hoicesoulsmedia.org/wp-content/uploads/2017/04/day-1.jpg"/>
          <p:cNvPicPr>
            <a:picLocks noChangeAspect="1" noChangeArrowheads="1"/>
          </p:cNvPicPr>
          <p:nvPr/>
        </p:nvPicPr>
        <p:blipFill>
          <a:blip r:embed="rId1"/>
          <a:srcRect/>
          <a:stretch>
            <a:fillRect/>
          </a:stretch>
        </p:blipFill>
        <p:spPr bwMode="auto">
          <a:xfrm>
            <a:off x="0" y="0"/>
            <a:ext cx="9144000" cy="6862011"/>
          </a:xfrm>
          <a:prstGeom prst="rect">
            <a:avLst/>
          </a:prstGeo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770" y="1"/>
            <a:ext cx="9038230" cy="5632311"/>
          </a:xfrm>
          <a:prstGeom prst="rect">
            <a:avLst/>
          </a:prstGeom>
        </p:spPr>
        <p:txBody>
          <a:bodyPr wrap="square">
            <a:spAutoFit/>
          </a:bodyPr>
          <a:lstStyle/>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So, this is also gives us an insight. What I am trying to convey is that using </a:t>
            </a:r>
            <a:r>
              <a:rPr lang="en-IN" sz="2400" b="1" dirty="0">
                <a:latin typeface="Times New Roman" pitchFamily="18" charset="0"/>
                <a:cs typeface="Times New Roman" pitchFamily="18" charset="0"/>
              </a:rPr>
              <a:t>simple data visualization</a:t>
            </a:r>
            <a:r>
              <a:rPr lang="en-IN" sz="2400" dirty="0">
                <a:latin typeface="Times New Roman" pitchFamily="18" charset="0"/>
                <a:cs typeface="Times New Roman" pitchFamily="18" charset="0"/>
              </a:rPr>
              <a:t>, we can unearth hidden fact. </a:t>
            </a:r>
            <a:endParaRPr lang="en-IN" sz="2400" dirty="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400" dirty="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If you go back to the London cholera outbreak, till that time people thought that cholera is spread through air. By, just, doing a simple spot map, </a:t>
            </a:r>
            <a:r>
              <a:rPr lang="en-IN" sz="2400" b="1" dirty="0">
                <a:latin typeface="Times New Roman" pitchFamily="18" charset="0"/>
                <a:cs typeface="Times New Roman" pitchFamily="18" charset="0"/>
              </a:rPr>
              <a:t>John Snow </a:t>
            </a:r>
            <a:r>
              <a:rPr lang="en-IN" sz="2400" dirty="0">
                <a:latin typeface="Times New Roman" pitchFamily="18" charset="0"/>
                <a:cs typeface="Times New Roman" pitchFamily="18" charset="0"/>
              </a:rPr>
              <a:t>was able to come up with a new hypotheses that it is actually spread through water. So, that's the reason why </a:t>
            </a:r>
            <a:r>
              <a:rPr lang="en-IN" sz="2400" b="1" dirty="0">
                <a:latin typeface="Times New Roman" pitchFamily="18" charset="0"/>
                <a:cs typeface="Times New Roman" pitchFamily="18" charset="0"/>
              </a:rPr>
              <a:t>descriptive analytics</a:t>
            </a:r>
            <a:r>
              <a:rPr lang="en-IN" sz="2400" dirty="0">
                <a:latin typeface="Times New Roman" pitchFamily="18" charset="0"/>
                <a:cs typeface="Times New Roman" pitchFamily="18" charset="0"/>
              </a:rPr>
              <a:t> is very, very important. </a:t>
            </a:r>
            <a:endParaRPr lang="en-IN" sz="2400" dirty="0">
              <a:latin typeface="Times New Roman" pitchFamily="18" charset="0"/>
              <a:cs typeface="Times New Roman" pitchFamily="18" charset="0"/>
            </a:endParaRPr>
          </a:p>
          <a:p>
            <a:pPr marL="342900" indent="-342900" algn="just">
              <a:lnSpc>
                <a:spcPct val="150000"/>
              </a:lnSpc>
              <a:buFont typeface="Arial" panose="02080604020202020204" charset="0"/>
              <a:buChar char="•"/>
            </a:pPr>
            <a:endParaRPr lang="en-IN" sz="2400" dirty="0">
              <a:latin typeface="Times New Roman" pitchFamily="18" charset="0"/>
              <a:cs typeface="Times New Roman" pitchFamily="18" charset="0"/>
            </a:endParaRPr>
          </a:p>
          <a:p>
            <a:pPr marL="342900" indent="-342900" algn="just">
              <a:lnSpc>
                <a:spcPct val="150000"/>
              </a:lnSpc>
              <a:buFont typeface="Arial" panose="02080604020202020204" charset="0"/>
              <a:buChar char="•"/>
            </a:pPr>
            <a:r>
              <a:rPr lang="en-IN" sz="2400" dirty="0">
                <a:latin typeface="Times New Roman" pitchFamily="18" charset="0"/>
                <a:cs typeface="Times New Roman" pitchFamily="18" charset="0"/>
              </a:rPr>
              <a:t>A simple data visuals can convey what is hidden in the data.</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
            <a:ext cx="6386513" cy="791570"/>
          </a:xfrm>
        </p:spPr>
        <p:txBody>
          <a:bodyPr/>
          <a:lstStyle/>
          <a:p>
            <a:pPr algn="ctr"/>
            <a:r>
              <a:rPr lang="en-IN" b="1" dirty="0">
                <a:latin typeface="Times New Roman" pitchFamily="18" charset="0"/>
                <a:cs typeface="Times New Roman" pitchFamily="18" charset="0"/>
              </a:rPr>
              <a:t>Hippo Algorithm</a:t>
            </a:r>
            <a:endParaRPr lang="en-IN" b="1" dirty="0"/>
          </a:p>
        </p:txBody>
      </p:sp>
      <p:pic>
        <p:nvPicPr>
          <p:cNvPr id="5" name="Picture 4"/>
          <p:cNvPicPr>
            <a:picLocks noChangeAspect="1"/>
          </p:cNvPicPr>
          <p:nvPr/>
        </p:nvPicPr>
        <p:blipFill>
          <a:blip r:embed="rId1"/>
          <a:stretch>
            <a:fillRect/>
          </a:stretch>
        </p:blipFill>
        <p:spPr>
          <a:xfrm>
            <a:off x="1198977" y="791572"/>
            <a:ext cx="6615219" cy="5841241"/>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7422"/>
            <a:ext cx="7886700" cy="532263"/>
          </a:xfrm>
        </p:spPr>
        <p:txBody>
          <a:bodyPr>
            <a:normAutofit fontScale="90000"/>
          </a:bodyPr>
          <a:lstStyle/>
          <a:p>
            <a:pPr algn="ctr"/>
            <a:r>
              <a:rPr lang="en-IN" b="1" dirty="0" smtClean="0">
                <a:latin typeface="Times New Roman" pitchFamily="18" charset="0"/>
                <a:cs typeface="Times New Roman" pitchFamily="18" charset="0"/>
              </a:rPr>
              <a:t>Business Analytics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0" y="570031"/>
            <a:ext cx="9144000" cy="6444919"/>
          </a:xfrm>
        </p:spPr>
        <p:txBody>
          <a:bodyPr>
            <a:normAutofit fontScale="77500" lnSpcReduction="20000"/>
          </a:bodyPr>
          <a:lstStyle/>
          <a:p>
            <a:pPr algn="just">
              <a:lnSpc>
                <a:spcPct val="160000"/>
              </a:lnSpc>
              <a:spcBef>
                <a:spcPts val="0"/>
              </a:spcBef>
            </a:pPr>
            <a:r>
              <a:rPr lang="en-IN" dirty="0" smtClean="0">
                <a:latin typeface="Times New Roman" pitchFamily="18" charset="0"/>
                <a:cs typeface="Times New Roman" pitchFamily="18" charset="0"/>
              </a:rPr>
              <a:t>And there is one famous approach which is called "Hippo Algorithm" which stands for </a:t>
            </a:r>
            <a:r>
              <a:rPr lang="en-IN" b="1" dirty="0" smtClean="0">
                <a:latin typeface="Times New Roman" pitchFamily="18" charset="0"/>
                <a:cs typeface="Times New Roman" pitchFamily="18" charset="0"/>
              </a:rPr>
              <a:t>"Highest Paid Person's Opinion". </a:t>
            </a:r>
            <a:endParaRPr lang="en-IN" b="1" dirty="0" smtClean="0">
              <a:latin typeface="Times New Roman" pitchFamily="18" charset="0"/>
              <a:cs typeface="Times New Roman" pitchFamily="18" charset="0"/>
            </a:endParaRPr>
          </a:p>
          <a:p>
            <a:pPr algn="just">
              <a:lnSpc>
                <a:spcPct val="160000"/>
              </a:lnSpc>
              <a:spcBef>
                <a:spcPts val="0"/>
              </a:spcBef>
            </a:pPr>
            <a:r>
              <a:rPr lang="en-IN" dirty="0" smtClean="0">
                <a:latin typeface="Times New Roman" pitchFamily="18" charset="0"/>
                <a:cs typeface="Times New Roman" pitchFamily="18" charset="0"/>
              </a:rPr>
              <a:t>What happens is, when organizations face problem they form a committee. And the committee members come with different opinions and typically in most cases they may go with the opinion of the highest paid person or in this case it may be CEO or CFO or some CXO. </a:t>
            </a:r>
            <a:endParaRPr lang="en-IN" dirty="0" smtClean="0">
              <a:latin typeface="Times New Roman" pitchFamily="18" charset="0"/>
              <a:cs typeface="Times New Roman" pitchFamily="18" charset="0"/>
            </a:endParaRPr>
          </a:p>
          <a:p>
            <a:pPr algn="just">
              <a:lnSpc>
                <a:spcPct val="160000"/>
              </a:lnSpc>
              <a:spcBef>
                <a:spcPts val="0"/>
              </a:spcBef>
            </a:pPr>
            <a:r>
              <a:rPr lang="en-IN" dirty="0" smtClean="0">
                <a:latin typeface="Times New Roman" pitchFamily="18" charset="0"/>
                <a:cs typeface="Times New Roman" pitchFamily="18" charset="0"/>
              </a:rPr>
              <a:t>When organization take decision based on highest paid persons opinion, they can go wrong. </a:t>
            </a:r>
            <a:endParaRPr lang="en-IN" dirty="0" smtClean="0">
              <a:latin typeface="Times New Roman" pitchFamily="18" charset="0"/>
              <a:cs typeface="Times New Roman" pitchFamily="18" charset="0"/>
            </a:endParaRPr>
          </a:p>
          <a:p>
            <a:pPr algn="just">
              <a:lnSpc>
                <a:spcPct val="160000"/>
              </a:lnSpc>
              <a:spcBef>
                <a:spcPts val="0"/>
              </a:spcBef>
            </a:pPr>
            <a:r>
              <a:rPr lang="en-IN" dirty="0" smtClean="0">
                <a:latin typeface="Times New Roman" pitchFamily="18" charset="0"/>
                <a:cs typeface="Times New Roman" pitchFamily="18" charset="0"/>
              </a:rPr>
              <a:t>So support the decision with data, so that's why probably he said in </a:t>
            </a:r>
            <a:r>
              <a:rPr lang="en-IN" b="1" dirty="0" smtClean="0">
                <a:latin typeface="Times New Roman" pitchFamily="18" charset="0"/>
                <a:cs typeface="Times New Roman" pitchFamily="18" charset="0"/>
              </a:rPr>
              <a:t>"God we trust, all others must bring data". </a:t>
            </a:r>
            <a:endParaRPr lang="en-IN"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a:bodyPr>
          <a:lstStyle/>
          <a:p>
            <a:pPr algn="just"/>
            <a:r>
              <a:rPr lang="en-IN" sz="2800" dirty="0" smtClean="0">
                <a:latin typeface="Times New Roman" pitchFamily="18" charset="0"/>
                <a:cs typeface="Times New Roman" pitchFamily="18" charset="0"/>
              </a:rPr>
              <a:t>Business Analytics is nothing but collection of </a:t>
            </a:r>
            <a:r>
              <a:rPr lang="en-IN" sz="2800" b="1" dirty="0" smtClean="0">
                <a:latin typeface="Times New Roman" pitchFamily="18" charset="0"/>
                <a:cs typeface="Times New Roman" pitchFamily="18" charset="0"/>
              </a:rPr>
              <a:t>tools, techniques, processes </a:t>
            </a:r>
            <a:r>
              <a:rPr lang="en-IN" sz="2800" dirty="0" smtClean="0">
                <a:latin typeface="Times New Roman" pitchFamily="18" charset="0"/>
                <a:cs typeface="Times New Roman" pitchFamily="18" charset="0"/>
              </a:rPr>
              <a:t>that can be used for exploration of the past data. </a:t>
            </a:r>
            <a:endParaRPr lang="en-IN" sz="2800" dirty="0" smtClean="0">
              <a:latin typeface="Times New Roman" pitchFamily="18" charset="0"/>
              <a:cs typeface="Times New Roman" pitchFamily="18" charset="0"/>
            </a:endParaRPr>
          </a:p>
          <a:p>
            <a:pPr algn="just"/>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So, after exploration of the past data we can gain insights and those insights can be used for value add or for decision making. </a:t>
            </a:r>
            <a:endParaRPr lang="en-IN" sz="2800" dirty="0" smtClean="0">
              <a:latin typeface="Times New Roman" pitchFamily="18" charset="0"/>
              <a:cs typeface="Times New Roman" pitchFamily="18" charset="0"/>
            </a:endParaRPr>
          </a:p>
          <a:p>
            <a:pPr algn="just"/>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 It is an integration between </a:t>
            </a:r>
            <a:r>
              <a:rPr lang="en-IN" sz="2800" b="1" dirty="0" smtClean="0">
                <a:latin typeface="Times New Roman" pitchFamily="18" charset="0"/>
                <a:cs typeface="Times New Roman" pitchFamily="18" charset="0"/>
              </a:rPr>
              <a:t>science</a:t>
            </a:r>
            <a:r>
              <a:rPr lang="en-IN" sz="2800" dirty="0" smtClean="0">
                <a:latin typeface="Times New Roman" pitchFamily="18" charset="0"/>
                <a:cs typeface="Times New Roman" pitchFamily="18" charset="0"/>
              </a:rPr>
              <a:t>—science in the form of statistical and </a:t>
            </a:r>
            <a:r>
              <a:rPr lang="en-IN" sz="2800" b="1" dirty="0" smtClean="0">
                <a:latin typeface="Times New Roman" pitchFamily="18" charset="0"/>
                <a:cs typeface="Times New Roman" pitchFamily="18" charset="0"/>
              </a:rPr>
              <a:t>mathematical techniques</a:t>
            </a:r>
            <a:r>
              <a:rPr lang="en-IN" sz="2800" dirty="0" smtClean="0">
                <a:latin typeface="Times New Roman" pitchFamily="18" charset="0"/>
                <a:cs typeface="Times New Roman" pitchFamily="18" charset="0"/>
              </a:rPr>
              <a:t>—technology in the form of ERP systems, which are used for collecting the data and business contacts. </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38455" y="307975"/>
            <a:ext cx="8376920" cy="5592445"/>
          </a:xfrm>
          <a:prstGeom prst="rect">
            <a:avLst/>
          </a:prstGeom>
        </p:spPr>
      </p:pic>
      <p:sp>
        <p:nvSpPr>
          <p:cNvPr id="3" name="TextBox 2"/>
          <p:cNvSpPr txBox="1"/>
          <p:nvPr/>
        </p:nvSpPr>
        <p:spPr>
          <a:xfrm>
            <a:off x="1143000" y="6172200"/>
            <a:ext cx="1659365" cy="369332"/>
          </a:xfrm>
          <a:prstGeom prst="rect">
            <a:avLst/>
          </a:prstGeom>
          <a:noFill/>
        </p:spPr>
        <p:txBody>
          <a:bodyPr wrap="none" rtlCol="0">
            <a:spAutoFit/>
          </a:bodyPr>
          <a:lstStyle/>
          <a:p>
            <a:r>
              <a:rPr lang="en-US" dirty="0" smtClean="0"/>
              <a:t>All of the above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Related image"/>
          <p:cNvPicPr>
            <a:picLocks noChangeAspect="1" noChangeArrowheads="1"/>
          </p:cNvPicPr>
          <p:nvPr/>
        </p:nvPicPr>
        <p:blipFill>
          <a:blip r:embed="rId1"/>
          <a:srcRect/>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371600" y="0"/>
            <a:ext cx="6172201" cy="3810000"/>
          </a:xfrm>
          <a:prstGeom prst="rect">
            <a:avLst/>
          </a:prstGeom>
          <a:noFill/>
          <a:ln w="9525">
            <a:solidFill>
              <a:schemeClr val="tx1"/>
            </a:solid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a:off x="0" y="3962400"/>
            <a:ext cx="9144000" cy="28956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1" y="0"/>
            <a:ext cx="9043988"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pPr algn="ctr"/>
            <a:r>
              <a:rPr lang="en-US" b="1" dirty="0" smtClean="0"/>
              <a:t>Knowledge Data Discovery</a:t>
            </a:r>
            <a:endParaRPr lang="en-IN" b="1" dirty="0"/>
          </a:p>
        </p:txBody>
      </p:sp>
      <p:pic>
        <p:nvPicPr>
          <p:cNvPr id="4" name="Content Placeholder 6" descr="kdd.png"/>
          <p:cNvPicPr>
            <a:picLocks noChangeAspect="1"/>
          </p:cNvPicPr>
          <p:nvPr/>
        </p:nvPicPr>
        <p:blipFill>
          <a:blip r:embed="rId1"/>
          <a:stretch>
            <a:fillRect/>
          </a:stretch>
        </p:blipFill>
        <p:spPr>
          <a:xfrm>
            <a:off x="228600" y="990600"/>
            <a:ext cx="8763000" cy="5719706"/>
          </a:xfrm>
          <a:prstGeom prst="rect">
            <a:avLst/>
          </a:prstGeom>
        </p:spPr>
      </p:pic>
      <p:sp>
        <p:nvSpPr>
          <p:cNvPr id="5" name="Slide Number Placeholder 4"/>
          <p:cNvSpPr>
            <a:spLocks noGrp="1"/>
          </p:cNvSpPr>
          <p:nvPr>
            <p:ph type="sldNum" sz="quarter" idx="12"/>
          </p:nvPr>
        </p:nvSpPr>
        <p:spPr/>
        <p:txBody>
          <a:bodyPr/>
          <a:lstStyle/>
          <a:p>
            <a:fld id="{21120B49-C75E-453D-8F30-354AB28B7D30}" type="slidenum">
              <a:rPr lang="en-IN" smtClean="0"/>
            </a:fld>
            <a:endParaRPr lang="en-IN"/>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3.bp.blogspot.com/-hLvassO4Hug/V3P9mqolmrI/AAAAAAAAWLU/pZLRmrzfdi8sZsdr9OpqdpAJgBY3SC_dgCLcB/s1600/part1.jpg"/>
          <p:cNvPicPr>
            <a:picLocks noChangeAspect="1" noChangeArrowheads="1"/>
          </p:cNvPicPr>
          <p:nvPr/>
        </p:nvPicPr>
        <p:blipFill>
          <a:blip r:embed="rId1"/>
          <a:srcRect/>
          <a:stretch>
            <a:fillRect/>
          </a:stretch>
        </p:blipFill>
        <p:spPr bwMode="auto">
          <a:xfrm>
            <a:off x="762000" y="2362200"/>
            <a:ext cx="7696200" cy="2080672"/>
          </a:xfrm>
          <a:prstGeom prst="rect">
            <a:avLst/>
          </a:prstGeom>
          <a:noFill/>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
            <a:ext cx="9144000" cy="6858001"/>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82594"/>
          </a:xfrm>
        </p:spPr>
        <p:txBody>
          <a:bodyPr>
            <a:normAutofit fontScale="90000"/>
          </a:bodyPr>
          <a:lstStyle/>
          <a:p>
            <a:r>
              <a:rPr lang="en-US" dirty="0" smtClean="0"/>
              <a:t>KDD Process</a:t>
            </a:r>
            <a:endParaRPr lang="en-IN" dirty="0"/>
          </a:p>
        </p:txBody>
      </p:sp>
      <p:sp>
        <p:nvSpPr>
          <p:cNvPr id="3" name="Content Placeholder 2"/>
          <p:cNvSpPr>
            <a:spLocks noGrp="1"/>
          </p:cNvSpPr>
          <p:nvPr>
            <p:ph idx="1"/>
          </p:nvPr>
        </p:nvSpPr>
        <p:spPr>
          <a:xfrm>
            <a:off x="0" y="685800"/>
            <a:ext cx="9144000" cy="5286412"/>
          </a:xfrm>
        </p:spPr>
        <p:txBody>
          <a:bodyPr>
            <a:noAutofit/>
          </a:bodyPr>
          <a:lstStyle/>
          <a:p>
            <a:pPr algn="just"/>
            <a:r>
              <a:rPr lang="en-IN" sz="2000" b="1" dirty="0" smtClean="0"/>
              <a:t>Data cleaning/ cleansing </a:t>
            </a:r>
            <a:r>
              <a:rPr lang="en-IN" sz="2000" dirty="0" smtClean="0"/>
              <a:t>– removal of  noisy  </a:t>
            </a:r>
            <a:r>
              <a:rPr lang="en-IN" sz="2000" dirty="0"/>
              <a:t>and irrelevant data </a:t>
            </a:r>
            <a:endParaRPr lang="en-IN" sz="2000" dirty="0" smtClean="0"/>
          </a:p>
          <a:p>
            <a:pPr algn="just"/>
            <a:endParaRPr lang="en-IN" sz="2000" dirty="0"/>
          </a:p>
          <a:p>
            <a:pPr algn="just"/>
            <a:r>
              <a:rPr lang="en-IN" sz="2000" b="1" dirty="0" smtClean="0"/>
              <a:t>Data </a:t>
            </a:r>
            <a:r>
              <a:rPr lang="en-IN" sz="2000" b="1" dirty="0"/>
              <a:t>integration: </a:t>
            </a:r>
            <a:r>
              <a:rPr lang="en-IN" sz="2000" dirty="0" smtClean="0"/>
              <a:t>multiple </a:t>
            </a:r>
            <a:r>
              <a:rPr lang="en-IN" sz="2000" dirty="0"/>
              <a:t>data sources, often </a:t>
            </a:r>
            <a:r>
              <a:rPr lang="en-IN" sz="2000" dirty="0" smtClean="0"/>
              <a:t>heterogeneous are combined</a:t>
            </a:r>
            <a:endParaRPr lang="en-IN" sz="2000" dirty="0" smtClean="0"/>
          </a:p>
          <a:p>
            <a:pPr algn="just"/>
            <a:endParaRPr lang="en-IN" sz="2000" dirty="0"/>
          </a:p>
          <a:p>
            <a:pPr algn="just"/>
            <a:r>
              <a:rPr lang="en-IN" sz="2000" b="1" dirty="0" smtClean="0"/>
              <a:t>Data selection: </a:t>
            </a:r>
            <a:r>
              <a:rPr lang="en-IN" sz="2000" dirty="0"/>
              <a:t>the data relevant to the analysis is decided on and retrieved </a:t>
            </a:r>
            <a:endParaRPr lang="en-IN" sz="2000" dirty="0" smtClean="0"/>
          </a:p>
          <a:p>
            <a:pPr algn="just"/>
            <a:endParaRPr lang="en-IN" sz="2000" dirty="0"/>
          </a:p>
          <a:p>
            <a:pPr algn="just"/>
            <a:r>
              <a:rPr lang="en-IN" sz="2000" b="1" dirty="0" smtClean="0"/>
              <a:t>Data transformation/consolidation: </a:t>
            </a:r>
            <a:r>
              <a:rPr lang="en-IN" sz="2000" dirty="0" smtClean="0"/>
              <a:t>selected </a:t>
            </a:r>
            <a:r>
              <a:rPr lang="en-IN" sz="2000" dirty="0"/>
              <a:t>data </a:t>
            </a:r>
            <a:r>
              <a:rPr lang="en-IN" sz="2000" dirty="0" smtClean="0"/>
              <a:t>is transformed </a:t>
            </a:r>
            <a:r>
              <a:rPr lang="en-IN" sz="2000" dirty="0"/>
              <a:t>into forms appropriate for the mining procedure</a:t>
            </a:r>
            <a:r>
              <a:rPr lang="en-IN" sz="2000" dirty="0" smtClean="0"/>
              <a:t>.</a:t>
            </a:r>
            <a:endParaRPr lang="en-IN" sz="2000" dirty="0" smtClean="0"/>
          </a:p>
          <a:p>
            <a:pPr algn="just">
              <a:buNone/>
            </a:pPr>
            <a:endParaRPr lang="en-IN" sz="2000" dirty="0"/>
          </a:p>
          <a:p>
            <a:pPr algn="just"/>
            <a:r>
              <a:rPr lang="en-IN" sz="2000" b="1" dirty="0"/>
              <a:t>Data </a:t>
            </a:r>
            <a:r>
              <a:rPr lang="en-IN" sz="2000" b="1" dirty="0" smtClean="0"/>
              <a:t>mining:  </a:t>
            </a:r>
            <a:r>
              <a:rPr lang="en-IN" sz="2000" dirty="0" smtClean="0"/>
              <a:t>clever </a:t>
            </a:r>
            <a:r>
              <a:rPr lang="en-IN" sz="2000" dirty="0"/>
              <a:t>techniques are applied to </a:t>
            </a:r>
            <a:r>
              <a:rPr lang="en-IN" sz="2000" dirty="0" smtClean="0"/>
              <a:t>extract useful </a:t>
            </a:r>
            <a:r>
              <a:rPr lang="en-IN" sz="2000" dirty="0"/>
              <a:t>patterns</a:t>
            </a:r>
            <a:endParaRPr lang="en-IN" sz="2000" dirty="0"/>
          </a:p>
          <a:p>
            <a:pPr algn="just"/>
            <a:endParaRPr lang="en-IN" sz="2800" dirty="0" smtClean="0"/>
          </a:p>
          <a:p>
            <a:pPr algn="just"/>
            <a:r>
              <a:rPr lang="en-IN" sz="2000" b="1" dirty="0" smtClean="0"/>
              <a:t>Pattern evaluation: </a:t>
            </a:r>
            <a:r>
              <a:rPr lang="en-IN" sz="2000" dirty="0" smtClean="0"/>
              <a:t>strictly </a:t>
            </a:r>
            <a:r>
              <a:rPr lang="en-IN" sz="2000" dirty="0"/>
              <a:t>interesting patterns representing knowledge are </a:t>
            </a:r>
            <a:r>
              <a:rPr lang="en-IN" sz="2000" dirty="0" smtClean="0"/>
              <a:t>identified based </a:t>
            </a:r>
            <a:r>
              <a:rPr lang="en-IN" sz="2000" dirty="0"/>
              <a:t>on given measures</a:t>
            </a:r>
            <a:r>
              <a:rPr lang="en-IN" sz="2000" dirty="0" smtClean="0"/>
              <a:t>.</a:t>
            </a:r>
            <a:endParaRPr lang="en-IN" sz="2000" dirty="0" smtClean="0"/>
          </a:p>
          <a:p>
            <a:pPr algn="just"/>
            <a:endParaRPr lang="en-IN" sz="2000" dirty="0"/>
          </a:p>
          <a:p>
            <a:pPr algn="just"/>
            <a:r>
              <a:rPr lang="en-IN" sz="2000" b="1" dirty="0"/>
              <a:t>Knowledge representation: </a:t>
            </a:r>
            <a:r>
              <a:rPr lang="en-IN" sz="2000" dirty="0" smtClean="0"/>
              <a:t>Discovered </a:t>
            </a:r>
            <a:r>
              <a:rPr lang="en-IN" sz="2000" dirty="0"/>
              <a:t>knowledge is </a:t>
            </a:r>
            <a:r>
              <a:rPr lang="en-IN" sz="2000" dirty="0" smtClean="0"/>
              <a:t>visually represented </a:t>
            </a:r>
            <a:r>
              <a:rPr lang="en-IN" sz="2000" dirty="0"/>
              <a:t>to the user. </a:t>
            </a:r>
          </a:p>
        </p:txBody>
      </p:sp>
      <p:sp>
        <p:nvSpPr>
          <p:cNvPr id="4" name="Slide Number Placeholder 3"/>
          <p:cNvSpPr>
            <a:spLocks noGrp="1"/>
          </p:cNvSpPr>
          <p:nvPr>
            <p:ph type="sldNum" sz="quarter" idx="12"/>
          </p:nvPr>
        </p:nvSpPr>
        <p:spPr/>
        <p:txBody>
          <a:bodyPr/>
          <a:lstStyle/>
          <a:p>
            <a:fld id="{21120B49-C75E-453D-8F30-354AB28B7D30}" type="slidenum">
              <a:rPr lang="en-IN" smtClean="0"/>
            </a:fld>
            <a:endParaRPr lang="en-IN"/>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smtClean="0"/>
              <a:t>Types of data </a:t>
            </a:r>
            <a:endParaRPr lang="en-US" dirty="0"/>
          </a:p>
        </p:txBody>
      </p:sp>
      <p:sp>
        <p:nvSpPr>
          <p:cNvPr id="3" name="Content Placeholder 2"/>
          <p:cNvSpPr>
            <a:spLocks noGrp="1"/>
          </p:cNvSpPr>
          <p:nvPr>
            <p:ph idx="1"/>
          </p:nvPr>
        </p:nvSpPr>
        <p:spPr>
          <a:xfrm>
            <a:off x="0" y="685800"/>
            <a:ext cx="9144000" cy="6172200"/>
          </a:xfrm>
        </p:spPr>
        <p:txBody>
          <a:bodyPr>
            <a:noAutofit/>
          </a:bodyPr>
          <a:lstStyle/>
          <a:p>
            <a:r>
              <a:rPr lang="en-US" sz="2400" dirty="0" smtClean="0"/>
              <a:t>There are 2 types of data:</a:t>
            </a:r>
            <a:endParaRPr lang="en-US" sz="2400" dirty="0" smtClean="0"/>
          </a:p>
          <a:p>
            <a:pPr lvl="1"/>
            <a:r>
              <a:rPr lang="en-US" sz="2400" dirty="0" smtClean="0"/>
              <a:t>Quantitative or numeric</a:t>
            </a:r>
            <a:endParaRPr lang="en-US" sz="2400" dirty="0" smtClean="0"/>
          </a:p>
          <a:p>
            <a:pPr lvl="1"/>
            <a:r>
              <a:rPr lang="en-US" sz="2400" dirty="0" smtClean="0"/>
              <a:t>Qualitative or categorical</a:t>
            </a:r>
            <a:endParaRPr lang="en-US" sz="2400" dirty="0" smtClean="0"/>
          </a:p>
          <a:p>
            <a:pPr lvl="1"/>
            <a:endParaRPr lang="en-US" sz="1050" b="1" dirty="0" smtClean="0"/>
          </a:p>
          <a:p>
            <a:r>
              <a:rPr lang="en-US" sz="2400" b="1" dirty="0" smtClean="0"/>
              <a:t> Quantitative data:</a:t>
            </a:r>
            <a:endParaRPr lang="en-US" sz="2400" b="1" dirty="0" smtClean="0"/>
          </a:p>
          <a:p>
            <a:pPr lvl="1"/>
            <a:r>
              <a:rPr lang="en-US" sz="2400" b="1" dirty="0" smtClean="0"/>
              <a:t> </a:t>
            </a:r>
            <a:r>
              <a:rPr lang="en-US" sz="2400" dirty="0" smtClean="0"/>
              <a:t>Is information about quantities; that is, information that can be measured and written down with numbers. </a:t>
            </a:r>
            <a:endParaRPr lang="en-US" sz="2400" dirty="0" smtClean="0"/>
          </a:p>
          <a:p>
            <a:pPr lvl="1"/>
            <a:r>
              <a:rPr lang="en-US" sz="2400" dirty="0" smtClean="0"/>
              <a:t>Example:</a:t>
            </a:r>
            <a:endParaRPr lang="en-US" sz="2400" dirty="0" smtClean="0"/>
          </a:p>
          <a:p>
            <a:pPr lvl="2"/>
            <a:r>
              <a:rPr lang="en-US" sz="1800" dirty="0" smtClean="0"/>
              <a:t>Your height, Your shoe size, length of your fingernails.</a:t>
            </a:r>
            <a:endParaRPr lang="en-US" sz="1800" dirty="0" smtClean="0"/>
          </a:p>
          <a:p>
            <a:r>
              <a:rPr lang="en-US" sz="2400" b="1" dirty="0" smtClean="0"/>
              <a:t> Qualitative data or categorical data(ordinal or nominal):</a:t>
            </a:r>
            <a:endParaRPr lang="en-US" sz="2400" b="1" dirty="0" smtClean="0"/>
          </a:p>
          <a:p>
            <a:pPr lvl="1"/>
            <a:r>
              <a:rPr lang="en-US" sz="2400" dirty="0" smtClean="0"/>
              <a:t>Is information about qualities; information that can't actually be measured.</a:t>
            </a:r>
            <a:endParaRPr lang="en-US" sz="2400" dirty="0" smtClean="0"/>
          </a:p>
          <a:p>
            <a:pPr lvl="1"/>
            <a:r>
              <a:rPr lang="en-US" sz="2400" dirty="0" smtClean="0"/>
              <a:t> Example:</a:t>
            </a:r>
            <a:endParaRPr lang="en-US" sz="2400" dirty="0" smtClean="0"/>
          </a:p>
          <a:p>
            <a:pPr lvl="2"/>
            <a:r>
              <a:rPr lang="en-US" sz="1800" dirty="0" smtClean="0"/>
              <a:t>Softness of your skin, The grace with which you run, The color of your eyes. </a:t>
            </a:r>
            <a:endParaRPr lang="en-US" sz="1800" dirty="0" smtClean="0"/>
          </a:p>
          <a:p>
            <a:pPr lvl="2"/>
            <a:r>
              <a:rPr lang="en-US" sz="1800" dirty="0" smtClean="0"/>
              <a:t> Comparing 2 states</a:t>
            </a:r>
            <a:endParaRPr lang="en-US" sz="18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endParaRPr lang="en-US" sz="2400" b="1" dirty="0" smtClean="0"/>
          </a:p>
          <a:p>
            <a:pPr algn="just"/>
            <a:r>
              <a:rPr lang="en-US" sz="2400" b="1" dirty="0" smtClean="0"/>
              <a:t>categorical data(ordinal or nominal):</a:t>
            </a:r>
            <a:endParaRPr lang="en-US" sz="2400" b="1" dirty="0" smtClean="0"/>
          </a:p>
          <a:p>
            <a:pPr lvl="1" algn="just"/>
            <a:r>
              <a:rPr lang="en-US" sz="2400" dirty="0" smtClean="0"/>
              <a:t>When there is no a natural ordering of the categories, we call these </a:t>
            </a:r>
            <a:r>
              <a:rPr lang="en-US" sz="2400" b="1" dirty="0" smtClean="0"/>
              <a:t>nominal</a:t>
            </a:r>
            <a:r>
              <a:rPr lang="en-US" sz="2400" dirty="0" smtClean="0"/>
              <a:t> categories. </a:t>
            </a:r>
            <a:endParaRPr lang="en-US" sz="2400" dirty="0" smtClean="0"/>
          </a:p>
          <a:p>
            <a:pPr lvl="1" algn="just"/>
            <a:r>
              <a:rPr lang="en-US" sz="2400" dirty="0" smtClean="0"/>
              <a:t>Examples might be gender, race, religion, or sport.</a:t>
            </a:r>
            <a:endParaRPr lang="en-US" sz="2400" dirty="0" smtClean="0"/>
          </a:p>
          <a:p>
            <a:pPr lvl="1" algn="just"/>
            <a:endParaRPr lang="en-US" sz="2400" b="1" dirty="0" smtClean="0"/>
          </a:p>
          <a:p>
            <a:pPr lvl="2" algn="just"/>
            <a:endParaRPr lang="en-US" sz="2000" b="1" dirty="0" smtClean="0"/>
          </a:p>
          <a:p>
            <a:pPr algn="just"/>
            <a:r>
              <a:rPr lang="en-US" sz="2400" b="1" dirty="0" smtClean="0"/>
              <a:t> </a:t>
            </a:r>
            <a:r>
              <a:rPr lang="en-US" sz="2400" dirty="0" smtClean="0"/>
              <a:t>When the categories may be ordered, these are called </a:t>
            </a:r>
            <a:r>
              <a:rPr lang="en-US" sz="2400" b="1" dirty="0" smtClean="0"/>
              <a:t>ordinal</a:t>
            </a:r>
            <a:r>
              <a:rPr lang="en-US" sz="2400" dirty="0" smtClean="0"/>
              <a:t> variables. </a:t>
            </a:r>
            <a:endParaRPr lang="en-US" sz="2400" dirty="0" smtClean="0"/>
          </a:p>
          <a:p>
            <a:pPr algn="just"/>
            <a:endParaRPr lang="en-US" sz="2400" b="1" dirty="0" smtClean="0"/>
          </a:p>
          <a:p>
            <a:pPr algn="just"/>
            <a:r>
              <a:rPr lang="en-US" sz="2400" b="1" dirty="0" smtClean="0"/>
              <a:t>Categorical variables</a:t>
            </a:r>
            <a:r>
              <a:rPr lang="en-US" sz="2400" dirty="0" smtClean="0"/>
              <a:t> that judge size (small, medium, large, etc.) are ordinal variables. </a:t>
            </a:r>
            <a:endParaRPr lang="en-US" sz="2400" dirty="0" smtClean="0"/>
          </a:p>
          <a:p>
            <a:pPr algn="just"/>
            <a:endParaRPr lang="en-US" sz="2400" dirty="0" smtClean="0"/>
          </a:p>
          <a:p>
            <a:pPr algn="just"/>
            <a:r>
              <a:rPr lang="en-US" sz="2400" dirty="0" smtClean="0"/>
              <a:t>Attitudes (strongly disagree, disagree, neutral, agree, strongly agree) are also ordinal variables</a:t>
            </a:r>
            <a:endParaRPr lang="en-US" sz="2400"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800" dirty="0" smtClean="0"/>
              <a:t>The age of your car. </a:t>
            </a:r>
            <a:endParaRPr lang="en-US" sz="2800" dirty="0" smtClean="0"/>
          </a:p>
          <a:p>
            <a:pPr lvl="1"/>
            <a:r>
              <a:rPr lang="en-US" sz="2400" dirty="0" smtClean="0"/>
              <a:t>(Quantitative.)</a:t>
            </a:r>
            <a:br>
              <a:rPr lang="en-US" sz="2400" dirty="0" smtClean="0"/>
            </a:br>
            <a:r>
              <a:rPr lang="en-US" sz="2400" dirty="0" smtClean="0"/>
              <a:t> </a:t>
            </a:r>
            <a:endParaRPr lang="en-US" sz="2400" dirty="0" smtClean="0"/>
          </a:p>
          <a:p>
            <a:r>
              <a:rPr lang="en-US" sz="2800" dirty="0" smtClean="0"/>
              <a:t>The number of hairs on your knuckle. </a:t>
            </a:r>
            <a:endParaRPr lang="en-US" sz="2800" dirty="0" smtClean="0"/>
          </a:p>
          <a:p>
            <a:pPr lvl="1"/>
            <a:r>
              <a:rPr lang="en-US" sz="2400" dirty="0" smtClean="0"/>
              <a:t>(Quantitative.)</a:t>
            </a:r>
            <a:br>
              <a:rPr lang="en-US" sz="2400" dirty="0" smtClean="0"/>
            </a:br>
            <a:r>
              <a:rPr lang="en-US" sz="2400" dirty="0" smtClean="0"/>
              <a:t> </a:t>
            </a:r>
            <a:endParaRPr lang="en-US" sz="2400" dirty="0" smtClean="0"/>
          </a:p>
          <a:p>
            <a:r>
              <a:rPr lang="en-US" sz="2800" dirty="0" smtClean="0"/>
              <a:t>The softness of a cat. </a:t>
            </a:r>
            <a:endParaRPr lang="en-US" sz="2800" dirty="0" smtClean="0"/>
          </a:p>
          <a:p>
            <a:pPr lvl="1"/>
            <a:r>
              <a:rPr lang="en-US" sz="2400" dirty="0" smtClean="0"/>
              <a:t>(Qualitative.)</a:t>
            </a:r>
            <a:br>
              <a:rPr lang="en-US" sz="2400" dirty="0" smtClean="0"/>
            </a:br>
            <a:r>
              <a:rPr lang="en-US" sz="2400" dirty="0" smtClean="0"/>
              <a:t> </a:t>
            </a:r>
            <a:endParaRPr lang="en-US" sz="2400" dirty="0" smtClean="0"/>
          </a:p>
          <a:p>
            <a:r>
              <a:rPr lang="en-US" sz="2800" dirty="0" smtClean="0"/>
              <a:t>The color of the sky. </a:t>
            </a:r>
            <a:endParaRPr lang="en-US" sz="2800" dirty="0" smtClean="0"/>
          </a:p>
          <a:p>
            <a:pPr lvl="1"/>
            <a:r>
              <a:rPr lang="en-US" sz="2400" dirty="0" smtClean="0"/>
              <a:t>(Qualitative.)</a:t>
            </a:r>
            <a:br>
              <a:rPr lang="en-US" sz="2400" dirty="0" smtClean="0"/>
            </a:br>
            <a:r>
              <a:rPr lang="en-US" sz="2400" dirty="0" smtClean="0"/>
              <a:t> </a:t>
            </a:r>
            <a:endParaRPr lang="en-US" sz="2400" dirty="0" smtClean="0"/>
          </a:p>
          <a:p>
            <a:r>
              <a:rPr lang="en-US" sz="2800" dirty="0" smtClean="0"/>
              <a:t>The number of pennies in your pocket. </a:t>
            </a:r>
            <a:endParaRPr lang="en-US" sz="2800" dirty="0" smtClean="0"/>
          </a:p>
          <a:p>
            <a:pPr lvl="1"/>
            <a:r>
              <a:rPr lang="en-US" sz="2400" dirty="0" smtClean="0"/>
              <a:t>(Quantitative.)</a:t>
            </a:r>
            <a:endParaRPr lang="en-US" sz="2400" dirty="0" smtClean="0"/>
          </a:p>
          <a:p>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One other type of data you'll need to know is categorical data. This is data that can be organized into mutually exclusive categories. If we look at a bunch of bananas and they're all either green, brown, yellow, or blue, then we could use the categories "green," "brown," "yellow," and "blue" to record our data.</a:t>
            </a:r>
            <a:endParaRPr lang="en-US" sz="2400" dirty="0" smtClean="0"/>
          </a:p>
          <a:p>
            <a:pPr algn="just"/>
            <a:endParaRPr lang="en-US" sz="2400" dirty="0" smtClean="0"/>
          </a:p>
          <a:p>
            <a:pPr algn="just"/>
            <a:r>
              <a:rPr lang="en-US" sz="2400" b="1" dirty="0" smtClean="0"/>
              <a:t>Four students had brown hair, six had blonde hair, and three had red hair.</a:t>
            </a:r>
            <a:endParaRPr lang="en-US" sz="2400" b="1" dirty="0" smtClean="0"/>
          </a:p>
          <a:p>
            <a:pPr lvl="1" algn="just"/>
            <a:r>
              <a:rPr lang="en-US" sz="2000" dirty="0" smtClean="0"/>
              <a:t>This statement refers to categorical data. </a:t>
            </a:r>
            <a:endParaRPr lang="en-US" sz="2000" dirty="0" smtClean="0"/>
          </a:p>
          <a:p>
            <a:pPr lvl="1" algn="just"/>
            <a:endParaRPr lang="en-US" sz="2000" dirty="0" smtClean="0"/>
          </a:p>
          <a:p>
            <a:pPr algn="just">
              <a:buNone/>
            </a:pPr>
            <a:r>
              <a:rPr lang="en-US" dirty="0" smtClean="0"/>
              <a:t>  </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a:bodyPr>
          <a:lstStyle/>
          <a:p>
            <a:r>
              <a:rPr lang="en-US" b="1" dirty="0" smtClean="0"/>
              <a:t>Discrete and Continuous Variable</a:t>
            </a:r>
            <a:endParaRPr lang="en-US" b="1" dirty="0"/>
          </a:p>
        </p:txBody>
      </p:sp>
      <p:sp>
        <p:nvSpPr>
          <p:cNvPr id="3" name="Content Placeholder 2"/>
          <p:cNvSpPr>
            <a:spLocks noGrp="1"/>
          </p:cNvSpPr>
          <p:nvPr>
            <p:ph idx="1"/>
          </p:nvPr>
        </p:nvSpPr>
        <p:spPr>
          <a:xfrm>
            <a:off x="0" y="838200"/>
            <a:ext cx="9144000" cy="6019800"/>
          </a:xfrm>
        </p:spPr>
        <p:txBody>
          <a:bodyPr>
            <a:normAutofit/>
          </a:bodyPr>
          <a:lstStyle/>
          <a:p>
            <a:pPr algn="just"/>
            <a:r>
              <a:rPr lang="en-US" sz="2800" dirty="0" smtClean="0"/>
              <a:t>Data is </a:t>
            </a:r>
            <a:r>
              <a:rPr lang="en-US" sz="2800" b="1" dirty="0" smtClean="0"/>
              <a:t>discrete</a:t>
            </a:r>
            <a:r>
              <a:rPr lang="en-US" sz="2800" dirty="0" smtClean="0"/>
              <a:t> if there's clear separation between the different possible values.</a:t>
            </a:r>
            <a:endParaRPr lang="en-US" sz="2800" dirty="0" smtClean="0"/>
          </a:p>
          <a:p>
            <a:pPr lvl="1" algn="just"/>
            <a:r>
              <a:rPr lang="en-US" sz="2400" dirty="0" smtClean="0"/>
              <a:t>If we flip a coin and record the result there are only two possible values H and T. There's no possible value </a:t>
            </a:r>
            <a:r>
              <a:rPr lang="en-US" sz="2400" i="1" dirty="0" smtClean="0"/>
              <a:t>between</a:t>
            </a:r>
            <a:r>
              <a:rPr lang="en-US" sz="2400" dirty="0" smtClean="0"/>
              <a:t> H and T, so our observations are discrete. </a:t>
            </a:r>
            <a:endParaRPr lang="en-US" sz="2400" dirty="0" smtClean="0"/>
          </a:p>
          <a:p>
            <a:pPr algn="just"/>
            <a:endParaRPr lang="en-US" sz="2800" dirty="0" smtClean="0"/>
          </a:p>
          <a:p>
            <a:pPr algn="just"/>
            <a:r>
              <a:rPr lang="en-US" sz="2800" dirty="0" smtClean="0"/>
              <a:t>Data is </a:t>
            </a:r>
            <a:r>
              <a:rPr lang="en-US" sz="2800" b="1" dirty="0" smtClean="0"/>
              <a:t>continuous</a:t>
            </a:r>
            <a:r>
              <a:rPr lang="en-US" sz="2800" dirty="0" smtClean="0"/>
              <a:t> if there's no clear separation between possible values. </a:t>
            </a:r>
            <a:endParaRPr lang="en-US" sz="2800" dirty="0" smtClean="0"/>
          </a:p>
          <a:p>
            <a:pPr lvl="1" algn="just"/>
            <a:r>
              <a:rPr lang="en-US" sz="2400" dirty="0" smtClean="0"/>
              <a:t>If we measure someone's height in centimeters we could get 160 cm, or 160.01 cm, or 160.001 cm. </a:t>
            </a:r>
            <a:endParaRPr lang="en-US" sz="2400" dirty="0" smtClean="0"/>
          </a:p>
          <a:p>
            <a:pPr lvl="1" algn="just"/>
            <a:r>
              <a:rPr lang="en-US" sz="2400" dirty="0" smtClean="0"/>
              <a:t>For any two possible values (say, 160 cm and 161 cm), there's another possible value between them (160.5 cm). </a:t>
            </a:r>
            <a:endParaRPr lang="en-US" sz="2400" dirty="0" smtClean="0"/>
          </a:p>
          <a:p>
            <a:pPr algn="just">
              <a:buNone/>
            </a:pPr>
            <a:endParaRPr lang="en-US" sz="2800"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b="1" cap="all" dirty="0" smtClean="0"/>
              <a:t>UNIVARIATE Vs BIVARIATE DATA</a:t>
            </a:r>
            <a:endParaRPr lang="en-US" b="1" dirty="0"/>
          </a:p>
        </p:txBody>
      </p:sp>
      <p:sp>
        <p:nvSpPr>
          <p:cNvPr id="3" name="Content Placeholder 2"/>
          <p:cNvSpPr>
            <a:spLocks noGrp="1"/>
          </p:cNvSpPr>
          <p:nvPr>
            <p:ph idx="1"/>
          </p:nvPr>
        </p:nvSpPr>
        <p:spPr>
          <a:xfrm>
            <a:off x="0" y="762000"/>
            <a:ext cx="9144000" cy="6096000"/>
          </a:xfrm>
        </p:spPr>
        <p:txBody>
          <a:bodyPr>
            <a:normAutofit/>
          </a:bodyPr>
          <a:lstStyle/>
          <a:p>
            <a:pPr algn="just"/>
            <a:r>
              <a:rPr lang="en-US" sz="2400" b="1" dirty="0" smtClean="0"/>
              <a:t>Single-variable</a:t>
            </a:r>
            <a:r>
              <a:rPr lang="en-US" sz="2400" dirty="0" smtClean="0"/>
              <a:t> or </a:t>
            </a:r>
            <a:r>
              <a:rPr lang="en-US" sz="2400" b="1" dirty="0" err="1" smtClean="0"/>
              <a:t>univariate</a:t>
            </a:r>
            <a:r>
              <a:rPr lang="en-US" sz="2400" dirty="0" smtClean="0"/>
              <a:t> data refers to data where we're only observing one aspect of something at a time.</a:t>
            </a:r>
            <a:endParaRPr lang="en-US" sz="2400" dirty="0" smtClean="0"/>
          </a:p>
          <a:p>
            <a:pPr algn="just"/>
            <a:endParaRPr lang="en-US" sz="2400" dirty="0" smtClean="0"/>
          </a:p>
          <a:p>
            <a:pPr algn="just"/>
            <a:r>
              <a:rPr lang="en-US" sz="2400" dirty="0" smtClean="0"/>
              <a:t>We take a group of people, measure their heights, and get this list of heights:</a:t>
            </a:r>
            <a:endParaRPr lang="en-US" sz="2400" dirty="0" smtClean="0"/>
          </a:p>
          <a:p>
            <a:pPr algn="just">
              <a:buNone/>
            </a:pPr>
            <a:r>
              <a:rPr lang="en-US" sz="2400" dirty="0" smtClean="0"/>
              <a:t>			</a:t>
            </a:r>
            <a:r>
              <a:rPr lang="en-US" sz="2400" b="1" dirty="0" smtClean="0"/>
              <a:t>5'2'', 5'4'', 6'1'', 5'9'', 5'3''.</a:t>
            </a:r>
            <a:endParaRPr lang="en-US" sz="2400" b="1" dirty="0" smtClean="0"/>
          </a:p>
          <a:p>
            <a:pPr algn="just"/>
            <a:r>
              <a:rPr lang="en-US" sz="2400" dirty="0" smtClean="0"/>
              <a:t>With </a:t>
            </a:r>
            <a:r>
              <a:rPr lang="en-US" sz="2400" b="1" dirty="0" smtClean="0"/>
              <a:t>two-variable</a:t>
            </a:r>
            <a:r>
              <a:rPr lang="en-US" sz="2400" dirty="0" smtClean="0"/>
              <a:t>, or </a:t>
            </a:r>
            <a:r>
              <a:rPr lang="en-US" sz="2400" b="1" dirty="0" err="1" smtClean="0"/>
              <a:t>bivariate</a:t>
            </a:r>
            <a:r>
              <a:rPr lang="en-US" sz="2400" dirty="0" smtClean="0"/>
              <a:t> data, we observe two aspects. We can put our observations into a table.</a:t>
            </a:r>
            <a:endParaRPr lang="en-US" sz="2400" dirty="0" smtClean="0"/>
          </a:p>
          <a:p>
            <a:pPr algn="just"/>
            <a:endParaRPr lang="en-US" sz="2400" dirty="0" smtClean="0"/>
          </a:p>
          <a:p>
            <a:pPr algn="just"/>
            <a:r>
              <a:rPr lang="en-US" sz="2400" dirty="0" smtClean="0"/>
              <a:t>We take a group of people, measure their heights and weights, and get the following information:</a:t>
            </a:r>
            <a:endParaRPr lang="en-US" sz="2400" dirty="0" smtClean="0"/>
          </a:p>
          <a:p>
            <a:pPr algn="just">
              <a:buNone/>
            </a:pPr>
            <a:r>
              <a:rPr lang="en-US" sz="2400" dirty="0" smtClean="0"/>
              <a:t> </a:t>
            </a:r>
            <a:endParaRPr lang="en-US" sz="2400" dirty="0"/>
          </a:p>
        </p:txBody>
      </p:sp>
      <p:pic>
        <p:nvPicPr>
          <p:cNvPr id="2051" name="Picture 3"/>
          <p:cNvPicPr>
            <a:picLocks noChangeAspect="1" noChangeArrowheads="1"/>
          </p:cNvPicPr>
          <p:nvPr/>
        </p:nvPicPr>
        <p:blipFill>
          <a:blip r:embed="rId1"/>
          <a:srcRect/>
          <a:stretch>
            <a:fillRect/>
          </a:stretch>
        </p:blipFill>
        <p:spPr bwMode="auto">
          <a:xfrm>
            <a:off x="6324600" y="5105400"/>
            <a:ext cx="2667000" cy="1752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IN" b="1" dirty="0" smtClean="0"/>
              <a:t>WHY DO WE NEED TO CLEAN THE DATA?</a:t>
            </a:r>
            <a:endParaRPr lang="en-IN" dirty="0"/>
          </a:p>
        </p:txBody>
      </p:sp>
      <p:sp>
        <p:nvSpPr>
          <p:cNvPr id="3" name="Content Placeholder 2"/>
          <p:cNvSpPr>
            <a:spLocks noGrp="1"/>
          </p:cNvSpPr>
          <p:nvPr>
            <p:ph idx="1"/>
          </p:nvPr>
        </p:nvSpPr>
        <p:spPr>
          <a:xfrm>
            <a:off x="76200" y="1066800"/>
            <a:ext cx="9067800" cy="5562600"/>
          </a:xfrm>
        </p:spPr>
        <p:txBody>
          <a:bodyPr>
            <a:normAutofit/>
          </a:bodyPr>
          <a:lstStyle/>
          <a:p>
            <a:pPr algn="just"/>
            <a:r>
              <a:rPr lang="en-IN" dirty="0" smtClean="0"/>
              <a:t>Raw is </a:t>
            </a:r>
            <a:r>
              <a:rPr lang="en-IN" dirty="0" err="1" smtClean="0"/>
              <a:t>unpreprocessed</a:t>
            </a:r>
            <a:r>
              <a:rPr lang="en-IN" dirty="0" smtClean="0"/>
              <a:t>, incomplete, and noisy. </a:t>
            </a:r>
            <a:endParaRPr lang="en-IN" dirty="0" smtClean="0"/>
          </a:p>
          <a:p>
            <a:pPr algn="just"/>
            <a:r>
              <a:rPr lang="en-IN" dirty="0" smtClean="0"/>
              <a:t>For example, the databases may contain </a:t>
            </a:r>
            <a:endParaRPr lang="en-IN" dirty="0" smtClean="0"/>
          </a:p>
          <a:p>
            <a:pPr lvl="1" algn="just"/>
            <a:r>
              <a:rPr lang="en-IN" dirty="0" smtClean="0"/>
              <a:t>Fields that are obsolete or redundant</a:t>
            </a:r>
            <a:endParaRPr lang="en-IN" dirty="0" smtClean="0"/>
          </a:p>
          <a:p>
            <a:pPr lvl="1" algn="just"/>
            <a:r>
              <a:rPr lang="en-IN" dirty="0" smtClean="0"/>
              <a:t> Missing values</a:t>
            </a:r>
            <a:endParaRPr lang="en-IN" dirty="0" smtClean="0"/>
          </a:p>
          <a:p>
            <a:pPr lvl="1" algn="just"/>
            <a:r>
              <a:rPr lang="en-IN" dirty="0" smtClean="0"/>
              <a:t> Outliers</a:t>
            </a:r>
            <a:endParaRPr lang="en-IN" dirty="0" smtClean="0"/>
          </a:p>
          <a:p>
            <a:pPr lvl="1" algn="just"/>
            <a:r>
              <a:rPr lang="en-IN" dirty="0" smtClean="0"/>
              <a:t> Data in a form not suitable for the data mining models</a:t>
            </a:r>
            <a:endParaRPr lang="en-IN" dirty="0" smtClean="0"/>
          </a:p>
          <a:p>
            <a:pPr lvl="1" algn="just"/>
            <a:endParaRPr lang="en-IN" dirty="0" smtClean="0"/>
          </a:p>
          <a:p>
            <a:pPr algn="just"/>
            <a:r>
              <a:rPr lang="en-IN" dirty="0" smtClean="0"/>
              <a:t>Data cleaning and data transformation </a:t>
            </a:r>
            <a:r>
              <a:rPr lang="en-US" dirty="0" smtClean="0"/>
              <a:t>accounts for 10-60% of efforts in data mining process </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DATA CLEANING</a:t>
            </a:r>
            <a:endParaRPr lang="en-IN" dirty="0"/>
          </a:p>
        </p:txBody>
      </p:sp>
      <p:pic>
        <p:nvPicPr>
          <p:cNvPr id="1026" name="Picture 2"/>
          <p:cNvPicPr>
            <a:picLocks noGrp="1" noChangeAspect="1" noChangeArrowheads="1"/>
          </p:cNvPicPr>
          <p:nvPr>
            <p:ph idx="1"/>
          </p:nvPr>
        </p:nvPicPr>
        <p:blipFill>
          <a:blip r:embed="rId1"/>
          <a:srcRect/>
          <a:stretch>
            <a:fillRect/>
          </a:stretch>
        </p:blipFill>
        <p:spPr bwMode="auto">
          <a:xfrm>
            <a:off x="762001" y="1905002"/>
            <a:ext cx="7543799" cy="48005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1"/>
          <a:srcRect/>
          <a:stretch>
            <a:fillRect/>
          </a:stretch>
        </p:blipFill>
        <p:spPr bwMode="auto">
          <a:xfrm>
            <a:off x="1143000" y="-1"/>
            <a:ext cx="6858000" cy="68580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HANDLING MISSING DATA (1)</a:t>
            </a:r>
            <a:endParaRPr lang="en-IN" dirty="0"/>
          </a:p>
        </p:txBody>
      </p:sp>
      <p:pic>
        <p:nvPicPr>
          <p:cNvPr id="2050" name="Picture 2"/>
          <p:cNvPicPr>
            <a:picLocks noGrp="1" noChangeAspect="1" noChangeArrowheads="1"/>
          </p:cNvPicPr>
          <p:nvPr>
            <p:ph idx="1"/>
          </p:nvPr>
        </p:nvPicPr>
        <p:blipFill>
          <a:blip r:embed="rId1"/>
          <a:srcRect/>
          <a:stretch>
            <a:fillRect/>
          </a:stretch>
        </p:blipFill>
        <p:spPr bwMode="auto">
          <a:xfrm>
            <a:off x="1143000" y="1524000"/>
            <a:ext cx="6897354" cy="2895600"/>
          </a:xfrm>
          <a:prstGeom prst="rect">
            <a:avLst/>
          </a:prstGeom>
          <a:noFill/>
          <a:ln w="9525">
            <a:noFill/>
            <a:miter lim="800000"/>
            <a:headEnd/>
            <a:tailEnd/>
          </a:ln>
          <a:effectLst/>
        </p:spPr>
      </p:pic>
      <p:sp>
        <p:nvSpPr>
          <p:cNvPr id="5" name="TextBox 4"/>
          <p:cNvSpPr txBox="1"/>
          <p:nvPr/>
        </p:nvSpPr>
        <p:spPr>
          <a:xfrm>
            <a:off x="685800" y="4648201"/>
            <a:ext cx="7239000" cy="923330"/>
          </a:xfrm>
          <a:prstGeom prst="rect">
            <a:avLst/>
          </a:prstGeom>
          <a:noFill/>
        </p:spPr>
        <p:txBody>
          <a:bodyPr wrap="square" rtlCol="0">
            <a:spAutoFit/>
          </a:bodyPr>
          <a:lstStyle/>
          <a:p>
            <a:r>
              <a:rPr lang="en-IN" i="1" dirty="0" smtClean="0"/>
              <a:t>cars data set, </a:t>
            </a:r>
            <a:r>
              <a:rPr lang="en-IN" dirty="0" smtClean="0"/>
              <a:t>consists of information about 261 automobiles manufactured in the 1970s and 1980s, including gas mileage, number of cylinders, cubic inches, horsepower, and so on.</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HANDLING MISSING DATA (2)</a:t>
            </a:r>
            <a:endParaRPr lang="en-IN" dirty="0"/>
          </a:p>
        </p:txBody>
      </p:sp>
      <p:sp>
        <p:nvSpPr>
          <p:cNvPr id="3" name="Content Placeholder 2"/>
          <p:cNvSpPr>
            <a:spLocks noGrp="1"/>
          </p:cNvSpPr>
          <p:nvPr>
            <p:ph idx="1"/>
          </p:nvPr>
        </p:nvSpPr>
        <p:spPr/>
        <p:txBody>
          <a:bodyPr>
            <a:normAutofit lnSpcReduction="10000"/>
          </a:bodyPr>
          <a:lstStyle/>
          <a:p>
            <a:pPr algn="just"/>
            <a:r>
              <a:rPr lang="en-IN" b="1" dirty="0" smtClean="0"/>
              <a:t>omit the records </a:t>
            </a:r>
            <a:r>
              <a:rPr lang="en-IN" dirty="0" smtClean="0"/>
              <a:t>or fields with missing values from the analysis - lead to a biased subset of the data, specially when only one field value is missing.</a:t>
            </a:r>
            <a:endParaRPr lang="en-IN" dirty="0" smtClean="0"/>
          </a:p>
          <a:p>
            <a:pPr algn="just">
              <a:buNone/>
            </a:pPr>
            <a:endParaRPr lang="en-IN" dirty="0" smtClean="0"/>
          </a:p>
          <a:p>
            <a:pPr algn="just"/>
            <a:r>
              <a:rPr lang="en-US" dirty="0" smtClean="0"/>
              <a:t>Generally 80% of records have at least one missing value</a:t>
            </a:r>
            <a:endParaRPr lang="en-US" dirty="0" smtClean="0"/>
          </a:p>
          <a:p>
            <a:pPr algn="just"/>
            <a:endParaRPr lang="en-US" dirty="0" smtClean="0"/>
          </a:p>
          <a:p>
            <a:pPr algn="just"/>
            <a:r>
              <a:rPr lang="en-US" dirty="0" smtClean="0"/>
              <a:t>Better solution is to replace missing values</a:t>
            </a:r>
            <a:endParaRPr lang="en-US" dirty="0" smtClean="0"/>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smtClean="0"/>
              <a:t>HANDLING MISSING DATA (2)</a:t>
            </a:r>
            <a:endParaRPr lang="en-IN" dirty="0"/>
          </a:p>
        </p:txBody>
      </p:sp>
      <p:sp>
        <p:nvSpPr>
          <p:cNvPr id="3" name="Content Placeholder 2"/>
          <p:cNvSpPr>
            <a:spLocks noGrp="1"/>
          </p:cNvSpPr>
          <p:nvPr>
            <p:ph idx="1"/>
          </p:nvPr>
        </p:nvSpPr>
        <p:spPr>
          <a:xfrm>
            <a:off x="0" y="1066800"/>
            <a:ext cx="9067800" cy="5562600"/>
          </a:xfrm>
        </p:spPr>
        <p:txBody>
          <a:bodyPr>
            <a:normAutofit/>
          </a:bodyPr>
          <a:lstStyle/>
          <a:p>
            <a:pPr algn="just"/>
            <a:r>
              <a:rPr lang="en-IN" dirty="0" smtClean="0"/>
              <a:t>Replace the missing value with:</a:t>
            </a:r>
            <a:endParaRPr lang="en-IN" dirty="0" smtClean="0"/>
          </a:p>
          <a:p>
            <a:pPr marL="914400" lvl="1" indent="-514350" algn="just">
              <a:buFont typeface="+mj-lt"/>
              <a:buAutoNum type="arabicPeriod"/>
            </a:pPr>
            <a:r>
              <a:rPr lang="en-IN" dirty="0" smtClean="0"/>
              <a:t>Some </a:t>
            </a:r>
            <a:r>
              <a:rPr lang="en-IN" b="1" dirty="0" smtClean="0"/>
              <a:t>constant,</a:t>
            </a:r>
            <a:r>
              <a:rPr lang="en-IN" dirty="0" smtClean="0"/>
              <a:t> specified by the analyst.</a:t>
            </a:r>
            <a:endParaRPr lang="en-IN" dirty="0" smtClean="0"/>
          </a:p>
          <a:p>
            <a:pPr marL="914400" lvl="1" indent="-514350" algn="just">
              <a:buFont typeface="+mj-lt"/>
              <a:buAutoNum type="arabicPeriod"/>
            </a:pPr>
            <a:endParaRPr lang="en-IN" dirty="0" smtClean="0"/>
          </a:p>
          <a:p>
            <a:pPr marL="914400" lvl="1" indent="-514350" algn="just">
              <a:buFont typeface="+mj-lt"/>
              <a:buAutoNum type="arabicPeriod"/>
            </a:pPr>
            <a:r>
              <a:rPr lang="en-IN" dirty="0" smtClean="0"/>
              <a:t>With the field </a:t>
            </a:r>
            <a:r>
              <a:rPr lang="en-IN" b="1" dirty="0" smtClean="0"/>
              <a:t>mean</a:t>
            </a:r>
            <a:r>
              <a:rPr lang="en-IN" dirty="0" smtClean="0"/>
              <a:t> (for numeric variables) or the </a:t>
            </a:r>
            <a:r>
              <a:rPr lang="en-IN" b="1" dirty="0" smtClean="0"/>
              <a:t>mode</a:t>
            </a:r>
            <a:r>
              <a:rPr lang="en-IN" dirty="0" smtClean="0"/>
              <a:t> (for categorical variables).</a:t>
            </a:r>
            <a:endParaRPr lang="en-IN" dirty="0" smtClean="0"/>
          </a:p>
          <a:p>
            <a:pPr marL="914400" lvl="1" indent="-514350" algn="just">
              <a:buFont typeface="+mj-lt"/>
              <a:buAutoNum type="arabicPeriod"/>
            </a:pPr>
            <a:endParaRPr lang="en-IN" dirty="0" smtClean="0"/>
          </a:p>
          <a:p>
            <a:pPr marL="914400" lvl="1" indent="-514350" algn="just">
              <a:buFont typeface="+mj-lt"/>
              <a:buAutoNum type="arabicPeriod"/>
            </a:pPr>
            <a:r>
              <a:rPr lang="en-IN" dirty="0" smtClean="0"/>
              <a:t>A </a:t>
            </a:r>
            <a:r>
              <a:rPr lang="en-IN" b="1" dirty="0" smtClean="0"/>
              <a:t>value</a:t>
            </a:r>
            <a:r>
              <a:rPr lang="en-IN" dirty="0" smtClean="0"/>
              <a:t> generated at </a:t>
            </a:r>
            <a:r>
              <a:rPr lang="en-IN" b="1" dirty="0" smtClean="0"/>
              <a:t>random</a:t>
            </a:r>
            <a:r>
              <a:rPr lang="en-IN" dirty="0" smtClean="0"/>
              <a:t> from the observed distribution of the variable.</a:t>
            </a:r>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HANDLING MISSING DATA (3)</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pic>
        <p:nvPicPr>
          <p:cNvPr id="3074" name="Picture 2"/>
          <p:cNvPicPr>
            <a:picLocks noGrp="1" noChangeAspect="1" noChangeArrowheads="1"/>
          </p:cNvPicPr>
          <p:nvPr>
            <p:ph idx="1"/>
          </p:nvPr>
        </p:nvPicPr>
        <p:blipFill>
          <a:blip r:embed="rId1"/>
          <a:srcRect/>
          <a:stretch>
            <a:fillRect/>
          </a:stretch>
        </p:blipFill>
        <p:spPr bwMode="auto">
          <a:xfrm>
            <a:off x="838200" y="1752602"/>
            <a:ext cx="6019800" cy="2218407"/>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762001" y="4267200"/>
            <a:ext cx="6088455" cy="2286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HANDLING MISSING DATA (4)</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pic>
        <p:nvPicPr>
          <p:cNvPr id="4098" name="Picture 2"/>
          <p:cNvPicPr>
            <a:picLocks noGrp="1" noChangeAspect="1" noChangeArrowheads="1"/>
          </p:cNvPicPr>
          <p:nvPr>
            <p:ph idx="1"/>
          </p:nvPr>
        </p:nvPicPr>
        <p:blipFill>
          <a:blip r:embed="rId1"/>
          <a:srcRect/>
          <a:stretch>
            <a:fillRect/>
          </a:stretch>
        </p:blipFill>
        <p:spPr bwMode="auto">
          <a:xfrm>
            <a:off x="762001" y="1981202"/>
            <a:ext cx="7100887" cy="298688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886700" cy="768731"/>
          </a:xfrm>
        </p:spPr>
        <p:txBody>
          <a:bodyPr/>
          <a:lstStyle/>
          <a:p>
            <a:r>
              <a:rPr lang="en-IN" b="1" dirty="0" smtClean="0"/>
              <a:t>HANDLING MISSING DATA (5)</a:t>
            </a:r>
            <a:endParaRPr lang="en-IN" dirty="0"/>
          </a:p>
        </p:txBody>
      </p:sp>
      <p:sp>
        <p:nvSpPr>
          <p:cNvPr id="3" name="Content Placeholder 2"/>
          <p:cNvSpPr>
            <a:spLocks noGrp="1"/>
          </p:cNvSpPr>
          <p:nvPr>
            <p:ph idx="1"/>
          </p:nvPr>
        </p:nvSpPr>
        <p:spPr>
          <a:xfrm>
            <a:off x="228600" y="1066800"/>
            <a:ext cx="8769096" cy="5486400"/>
          </a:xfrm>
        </p:spPr>
        <p:txBody>
          <a:bodyPr>
            <a:normAutofit/>
          </a:bodyPr>
          <a:lstStyle/>
          <a:p>
            <a:pPr algn="just"/>
            <a:r>
              <a:rPr lang="en-IN" sz="2800" dirty="0" smtClean="0">
                <a:solidFill>
                  <a:schemeClr val="accent2">
                    <a:lumMod val="50000"/>
                  </a:schemeClr>
                </a:solidFill>
                <a:latin typeface="Times New Roman" pitchFamily="18" charset="0"/>
                <a:cs typeface="Times New Roman" pitchFamily="18" charset="0"/>
              </a:rPr>
              <a:t>Mean may not always be the best if many missing values are replaced with the mean, the resulting confidence levels for statistical inference will be overoptimistic</a:t>
            </a:r>
            <a:endParaRPr lang="en-IN" sz="2800" dirty="0" smtClean="0">
              <a:solidFill>
                <a:schemeClr val="accent2">
                  <a:lumMod val="50000"/>
                </a:schemeClr>
              </a:solidFill>
              <a:latin typeface="Times New Roman" pitchFamily="18" charset="0"/>
              <a:cs typeface="Times New Roman" pitchFamily="18" charset="0"/>
            </a:endParaRPr>
          </a:p>
          <a:p>
            <a:pPr algn="just"/>
            <a:endParaRPr lang="en-IN" sz="2800" dirty="0" smtClean="0">
              <a:solidFill>
                <a:schemeClr val="accent5">
                  <a:lumMod val="50000"/>
                </a:schemeClr>
              </a:solidFill>
              <a:latin typeface="Times New Roman" pitchFamily="18" charset="0"/>
              <a:cs typeface="Times New Roman" pitchFamily="18" charset="0"/>
            </a:endParaRPr>
          </a:p>
          <a:p>
            <a:pPr algn="just"/>
            <a:r>
              <a:rPr lang="en-IN" sz="2800" dirty="0" smtClean="0">
                <a:solidFill>
                  <a:schemeClr val="accent5">
                    <a:lumMod val="50000"/>
                  </a:schemeClr>
                </a:solidFill>
                <a:latin typeface="Times New Roman" pitchFamily="18" charset="0"/>
                <a:cs typeface="Times New Roman" pitchFamily="18" charset="0"/>
              </a:rPr>
              <a:t>Replacing with random values - there is no guarantee that the resulting records would make sense. </a:t>
            </a:r>
            <a:endParaRPr lang="en-IN" sz="2800" dirty="0" smtClean="0">
              <a:solidFill>
                <a:schemeClr val="accent5">
                  <a:lumMod val="50000"/>
                </a:schemeClr>
              </a:solidFill>
              <a:latin typeface="Times New Roman" pitchFamily="18" charset="0"/>
              <a:cs typeface="Times New Roman" pitchFamily="18" charset="0"/>
            </a:endParaRPr>
          </a:p>
          <a:p>
            <a:pPr algn="just"/>
            <a:endParaRPr lang="en-IN" sz="2800" dirty="0" smtClean="0">
              <a:solidFill>
                <a:schemeClr val="accent5">
                  <a:lumMod val="50000"/>
                </a:schemeClr>
              </a:solidFill>
              <a:latin typeface="Times New Roman" pitchFamily="18" charset="0"/>
              <a:cs typeface="Times New Roman" pitchFamily="18" charset="0"/>
            </a:endParaRPr>
          </a:p>
          <a:p>
            <a:pPr algn="just"/>
            <a:r>
              <a:rPr lang="en-IN" sz="2800" dirty="0" smtClean="0">
                <a:solidFill>
                  <a:schemeClr val="accent3">
                    <a:lumMod val="50000"/>
                  </a:schemeClr>
                </a:solidFill>
                <a:latin typeface="Times New Roman" pitchFamily="18" charset="0"/>
                <a:cs typeface="Times New Roman" pitchFamily="18" charset="0"/>
              </a:rPr>
              <a:t>In data imputation(Process of replacing missing data), we ask “What would be the most likely value for this missing value, given all the other attributes for a particular record?”</a:t>
            </a:r>
            <a:endParaRPr lang="en-IN" sz="2800" dirty="0">
              <a:solidFill>
                <a:schemeClr val="accent3">
                  <a:lumMod val="5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IDENTIFYING MISCLASSIFICATIONS (1)</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pic>
        <p:nvPicPr>
          <p:cNvPr id="5122" name="Picture 2"/>
          <p:cNvPicPr>
            <a:picLocks noGrp="1" noChangeAspect="1" noChangeArrowheads="1"/>
          </p:cNvPicPr>
          <p:nvPr>
            <p:ph idx="1"/>
          </p:nvPr>
        </p:nvPicPr>
        <p:blipFill>
          <a:blip r:embed="rId1"/>
          <a:srcRect/>
          <a:stretch>
            <a:fillRect/>
          </a:stretch>
        </p:blipFill>
        <p:spPr bwMode="auto">
          <a:xfrm>
            <a:off x="955150" y="1752600"/>
            <a:ext cx="6659685" cy="3886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IDENTIFYING MISCLASSIFICATIONS (2)</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smtClean="0"/>
              <a:t>The frequency distribution shows five classes, USA, France, US, Europe, and Japan. </a:t>
            </a:r>
            <a:endParaRPr lang="en-IN" dirty="0" smtClean="0"/>
          </a:p>
          <a:p>
            <a:pPr algn="just"/>
            <a:endParaRPr lang="en-IN" dirty="0" smtClean="0"/>
          </a:p>
          <a:p>
            <a:pPr algn="just"/>
            <a:r>
              <a:rPr lang="en-IN" dirty="0" smtClean="0"/>
              <a:t>However, two of the classes, USA and France, have a count of only one automobile each and have been inconsistently classified with respect to the origin of manufacture. </a:t>
            </a:r>
            <a:endParaRPr lang="en-IN" dirty="0" smtClean="0"/>
          </a:p>
          <a:p>
            <a:pPr algn="just"/>
            <a:endParaRPr lang="en-IN" dirty="0" smtClean="0"/>
          </a:p>
          <a:p>
            <a:pPr algn="just"/>
            <a:r>
              <a:rPr lang="en-IN" dirty="0" smtClean="0"/>
              <a:t>To maintain consistency with the remainder of the data set, the record with origin USA should have been labelled US, and the record with origin France should have been labelled Europe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6874" y="973753"/>
            <a:ext cx="8256736" cy="5659059"/>
          </a:xfrm>
          <a:prstGeom prst="rect">
            <a:avLst/>
          </a:prstGeom>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IN" b="1" dirty="0" smtClean="0"/>
              <a:t>What kind of Data can be mined?</a:t>
            </a:r>
            <a:endParaRPr lang="en-IN" dirty="0"/>
          </a:p>
        </p:txBody>
      </p:sp>
      <p:sp>
        <p:nvSpPr>
          <p:cNvPr id="3" name="Content Placeholder 2"/>
          <p:cNvSpPr>
            <a:spLocks noGrp="1"/>
          </p:cNvSpPr>
          <p:nvPr>
            <p:ph idx="1"/>
          </p:nvPr>
        </p:nvSpPr>
        <p:spPr>
          <a:xfrm>
            <a:off x="152400" y="838200"/>
            <a:ext cx="8991600" cy="6019800"/>
          </a:xfrm>
        </p:spPr>
        <p:txBody>
          <a:bodyPr>
            <a:noAutofit/>
          </a:bodyPr>
          <a:lstStyle/>
          <a:p>
            <a:pPr algn="just"/>
            <a:r>
              <a:rPr lang="en-IN" dirty="0" smtClean="0"/>
              <a:t>Algorithms and approaches may differ when applied to different types of data</a:t>
            </a:r>
            <a:endParaRPr lang="en-IN" dirty="0" smtClean="0"/>
          </a:p>
          <a:p>
            <a:pPr algn="just"/>
            <a:r>
              <a:rPr lang="en-US" dirty="0" smtClean="0"/>
              <a:t>The following data can be mined</a:t>
            </a:r>
            <a:endParaRPr lang="en-US" dirty="0" smtClean="0"/>
          </a:p>
          <a:p>
            <a:pPr lvl="1" algn="just"/>
            <a:r>
              <a:rPr lang="en-US" b="1" dirty="0" smtClean="0"/>
              <a:t>Flat files:</a:t>
            </a:r>
            <a:r>
              <a:rPr lang="en-IN" dirty="0" smtClean="0"/>
              <a:t> Flat files are simple data files </a:t>
            </a:r>
            <a:r>
              <a:rPr lang="en-IN" b="1" dirty="0" smtClean="0"/>
              <a:t>in text or binary format. </a:t>
            </a:r>
            <a:endParaRPr lang="en-IN" b="1" dirty="0" smtClean="0"/>
          </a:p>
          <a:p>
            <a:pPr lvl="1" algn="just"/>
            <a:endParaRPr lang="en-US" dirty="0" smtClean="0"/>
          </a:p>
          <a:p>
            <a:pPr lvl="1" algn="just"/>
            <a:r>
              <a:rPr lang="en-US" b="1" dirty="0" smtClean="0"/>
              <a:t>Relational Databases: </a:t>
            </a:r>
            <a:r>
              <a:rPr lang="en-IN" dirty="0" smtClean="0"/>
              <a:t>A relational database consists of a </a:t>
            </a:r>
            <a:r>
              <a:rPr lang="en-IN" b="1" dirty="0" smtClean="0"/>
              <a:t>set of tables </a:t>
            </a:r>
            <a:r>
              <a:rPr lang="en-IN" dirty="0" smtClean="0"/>
              <a:t>containing either values of entity attributes where columns represent attributes and rows represent </a:t>
            </a:r>
            <a:r>
              <a:rPr lang="en-IN" dirty="0" err="1" smtClean="0"/>
              <a:t>tuples</a:t>
            </a:r>
            <a:r>
              <a:rPr lang="en-IN" dirty="0" smtClean="0"/>
              <a:t>. </a:t>
            </a:r>
            <a:endParaRPr lang="en-US" dirty="0" smtClean="0"/>
          </a:p>
          <a:p>
            <a:pPr lvl="1" algn="just"/>
            <a:endParaRPr lang="en-US" b="1" dirty="0" smtClean="0"/>
          </a:p>
          <a:p>
            <a:pPr lvl="1" algn="just"/>
            <a:endParaRPr lang="en-US" b="1" dirty="0" smtClean="0"/>
          </a:p>
          <a:p>
            <a:pPr lvl="1" algn="just"/>
            <a:endParaRPr lang="en-US" sz="3600" b="1" dirty="0" smtClean="0"/>
          </a:p>
          <a:p>
            <a:pPr algn="just"/>
            <a:endParaRPr lang="en-IN" sz="4000" dirty="0" smtClean="0"/>
          </a:p>
          <a:p>
            <a:pPr algn="just"/>
            <a:endParaRPr lang="en-IN" sz="4000" dirty="0" smtClean="0"/>
          </a:p>
        </p:txBody>
      </p:sp>
      <p:sp>
        <p:nvSpPr>
          <p:cNvPr id="4" name="Slide Number Placeholder 3"/>
          <p:cNvSpPr>
            <a:spLocks noGrp="1"/>
          </p:cNvSpPr>
          <p:nvPr>
            <p:ph type="sldNum" sz="quarter" idx="12"/>
          </p:nvPr>
        </p:nvSpPr>
        <p:spPr/>
        <p:txBody>
          <a:bodyPr/>
          <a:lstStyle/>
          <a:p>
            <a:fld id="{21120B49-C75E-453D-8F30-354AB28B7D30}" type="slidenum">
              <a:rPr lang="en-IN" smtClean="0"/>
            </a:fld>
            <a:endParaRPr lang="en-IN"/>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1"/>
          <a:srcRect/>
          <a:stretch>
            <a:fillRect/>
          </a:stretch>
        </p:blipFill>
        <p:spPr bwMode="auto">
          <a:xfrm>
            <a:off x="1143000" y="0"/>
            <a:ext cx="6858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342900" lvl="1" indent="-342900" algn="just">
              <a:buFont typeface="Arial" panose="02080604020202020204" charset="0"/>
              <a:buChar char="•"/>
            </a:pPr>
            <a:r>
              <a:rPr lang="en-US" sz="2400" b="1" dirty="0" smtClean="0"/>
              <a:t>Data warehouses: </a:t>
            </a:r>
            <a:r>
              <a:rPr lang="en-IN" sz="2400" dirty="0" smtClean="0"/>
              <a:t>where </a:t>
            </a:r>
            <a:r>
              <a:rPr lang="en-IN" sz="2400" b="1" dirty="0" smtClean="0"/>
              <a:t>columns</a:t>
            </a:r>
            <a:r>
              <a:rPr lang="en-IN" sz="2400" dirty="0" smtClean="0"/>
              <a:t> represent </a:t>
            </a:r>
            <a:r>
              <a:rPr lang="en-IN" sz="2400" b="1" dirty="0" smtClean="0"/>
              <a:t>attributes</a:t>
            </a:r>
            <a:r>
              <a:rPr lang="en-IN" sz="2400" dirty="0" smtClean="0"/>
              <a:t> and </a:t>
            </a:r>
            <a:r>
              <a:rPr lang="en-IN" sz="2400" b="1" dirty="0" smtClean="0"/>
              <a:t>rows</a:t>
            </a:r>
            <a:r>
              <a:rPr lang="en-IN" sz="2400" dirty="0" smtClean="0"/>
              <a:t> represent </a:t>
            </a:r>
            <a:r>
              <a:rPr lang="en-IN" sz="2400" b="1" dirty="0" err="1" smtClean="0"/>
              <a:t>tuples</a:t>
            </a:r>
            <a:r>
              <a:rPr lang="en-IN" sz="2400" b="1" dirty="0" smtClean="0"/>
              <a:t>.</a:t>
            </a:r>
            <a:r>
              <a:rPr lang="en-IN" sz="2400" dirty="0" smtClean="0"/>
              <a:t> A data warehouse gives the option to analyze data from different sources under the same roof.</a:t>
            </a: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endParaRPr lang="en-IN" sz="2400" dirty="0" smtClean="0"/>
          </a:p>
          <a:p>
            <a:pPr marL="342900" lvl="1" indent="-342900" algn="just">
              <a:buFont typeface="Arial" panose="02080604020202020204" charset="0"/>
              <a:buChar char="•"/>
            </a:pPr>
            <a:r>
              <a:rPr lang="en-IN" sz="2400" dirty="0" smtClean="0"/>
              <a:t> </a:t>
            </a:r>
            <a:endParaRPr lang="en-IN" sz="2400" dirty="0" smtClean="0"/>
          </a:p>
          <a:p>
            <a:endParaRPr lang="en-US" dirty="0"/>
          </a:p>
        </p:txBody>
      </p:sp>
      <p:pic>
        <p:nvPicPr>
          <p:cNvPr id="4" name="Picture 2"/>
          <p:cNvPicPr>
            <a:picLocks noChangeAspect="1" noChangeArrowheads="1"/>
          </p:cNvPicPr>
          <p:nvPr/>
        </p:nvPicPr>
        <p:blipFill>
          <a:blip r:embed="rId1"/>
          <a:srcRect/>
          <a:stretch>
            <a:fillRect/>
          </a:stretch>
        </p:blipFill>
        <p:spPr bwMode="auto">
          <a:xfrm>
            <a:off x="381000" y="1143000"/>
            <a:ext cx="8534400" cy="369649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800" b="1" dirty="0" smtClean="0"/>
              <a:t>Transaction Databases: </a:t>
            </a:r>
            <a:r>
              <a:rPr lang="en-IN" sz="2000" dirty="0" smtClean="0"/>
              <a:t>A transaction database is a set of </a:t>
            </a:r>
            <a:r>
              <a:rPr lang="en-IN" sz="2000" b="1" dirty="0" smtClean="0"/>
              <a:t>records representing transactions</a:t>
            </a:r>
            <a:r>
              <a:rPr lang="en-IN" sz="2000" dirty="0" smtClean="0"/>
              <a:t>, each with a </a:t>
            </a:r>
            <a:r>
              <a:rPr lang="en-IN" sz="2000" b="1" dirty="0" smtClean="0"/>
              <a:t>time stamp</a:t>
            </a:r>
            <a:r>
              <a:rPr lang="en-IN" sz="2000" dirty="0" smtClean="0"/>
              <a:t>, an identifier and a set of items. </a:t>
            </a:r>
            <a:endParaRPr lang="en-IN" sz="2000" dirty="0" smtClean="0"/>
          </a:p>
          <a:p>
            <a:pPr algn="just"/>
            <a:r>
              <a:rPr lang="en-IN" sz="2000" dirty="0" smtClean="0"/>
              <a:t>For example, in the case of the video store, the rentals table represents the transaction database.</a:t>
            </a:r>
            <a:endParaRPr lang="en-IN" sz="2000" dirty="0" smtClean="0"/>
          </a:p>
          <a:p>
            <a:pPr algn="just"/>
            <a:endParaRPr lang="en-IN" sz="2000" dirty="0" smtClean="0"/>
          </a:p>
          <a:p>
            <a:pPr algn="just"/>
            <a:r>
              <a:rPr lang="en-US" sz="2800" b="1" dirty="0" smtClean="0"/>
              <a:t>Multimedia Databases: </a:t>
            </a:r>
            <a:r>
              <a:rPr lang="en-IN" sz="2800" dirty="0" smtClean="0"/>
              <a:t>Multimedia databases include video, images, audio and text media.</a:t>
            </a:r>
            <a:endParaRPr lang="en-IN" sz="2800" dirty="0" smtClean="0"/>
          </a:p>
          <a:p>
            <a:pPr algn="just"/>
            <a:endParaRPr lang="en-IN" sz="2800" dirty="0" smtClean="0"/>
          </a:p>
          <a:p>
            <a:pPr algn="just"/>
            <a:r>
              <a:rPr lang="en-US" sz="2800" b="1" dirty="0" smtClean="0"/>
              <a:t>Spatial Databases: </a:t>
            </a:r>
            <a:r>
              <a:rPr lang="en-IN" sz="2800" dirty="0" smtClean="0"/>
              <a:t>In addition to usual data, stores </a:t>
            </a:r>
            <a:r>
              <a:rPr lang="en-IN" sz="2800" b="1" dirty="0" smtClean="0"/>
              <a:t>geographical information </a:t>
            </a:r>
            <a:r>
              <a:rPr lang="en-IN" sz="2800" dirty="0" smtClean="0"/>
              <a:t>like maps, and global or regional positioning. </a:t>
            </a:r>
            <a:endParaRPr lang="en-IN" sz="2800" dirty="0" smtClean="0"/>
          </a:p>
          <a:p>
            <a:pPr algn="just"/>
            <a:endParaRPr lang="en-US" sz="2800" b="1" dirty="0" smtClean="0"/>
          </a:p>
          <a:p>
            <a:endParaRPr lang="en-US" sz="2800" dirty="0"/>
          </a:p>
        </p:txBody>
      </p:sp>
      <p:pic>
        <p:nvPicPr>
          <p:cNvPr id="4" name="Picture 2"/>
          <p:cNvPicPr>
            <a:picLocks noChangeAspect="1" noChangeArrowheads="1"/>
          </p:cNvPicPr>
          <p:nvPr/>
        </p:nvPicPr>
        <p:blipFill>
          <a:blip r:embed="rId1"/>
          <a:srcRect/>
          <a:stretch>
            <a:fillRect/>
          </a:stretch>
        </p:blipFill>
        <p:spPr bwMode="auto">
          <a:xfrm>
            <a:off x="3276600" y="4267200"/>
            <a:ext cx="5410200" cy="2438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858000"/>
          </a:xfrm>
        </p:spPr>
        <p:txBody>
          <a:bodyPr>
            <a:normAutofit fontScale="85000" lnSpcReduction="20000"/>
          </a:bodyPr>
          <a:lstStyle/>
          <a:p>
            <a:pPr algn="just"/>
            <a:r>
              <a:rPr lang="en-US" sz="2800" b="1" dirty="0" smtClean="0"/>
              <a:t>Time Series Databases: </a:t>
            </a:r>
            <a:r>
              <a:rPr lang="en-IN" sz="2800" dirty="0" smtClean="0"/>
              <a:t>Contains time related data such as </a:t>
            </a:r>
            <a:r>
              <a:rPr lang="en-IN" sz="2800" b="1" dirty="0" smtClean="0"/>
              <a:t>stock market data </a:t>
            </a:r>
            <a:r>
              <a:rPr lang="en-IN" sz="2800" dirty="0" smtClean="0"/>
              <a:t>or </a:t>
            </a:r>
            <a:r>
              <a:rPr lang="en-IN" sz="2800" b="1" dirty="0" smtClean="0"/>
              <a:t>logged activities</a:t>
            </a:r>
            <a:r>
              <a:rPr lang="en-IN" sz="2800" dirty="0" smtClean="0"/>
              <a:t>. </a:t>
            </a:r>
            <a:endParaRPr lang="en-IN" sz="2800" dirty="0" smtClean="0"/>
          </a:p>
          <a:p>
            <a:pPr lvl="1" algn="just"/>
            <a:r>
              <a:rPr lang="en-IN" sz="2400" dirty="0" smtClean="0"/>
              <a:t>Usually have a continuous flow of new data coming in, that requires real time analysis. </a:t>
            </a:r>
            <a:endParaRPr lang="en-IN" sz="2400" dirty="0" smtClean="0"/>
          </a:p>
          <a:p>
            <a:pPr algn="just"/>
            <a:endParaRPr lang="en-IN" sz="2400"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endParaRPr lang="en-US" sz="2400" b="1" dirty="0" smtClean="0"/>
          </a:p>
          <a:p>
            <a:pPr algn="just"/>
            <a:r>
              <a:rPr lang="en-US" sz="2400" b="1" dirty="0" smtClean="0"/>
              <a:t>World wide web: </a:t>
            </a:r>
            <a:endParaRPr lang="en-US" sz="2400" b="1" dirty="0" smtClean="0"/>
          </a:p>
          <a:p>
            <a:pPr lvl="1" algn="just"/>
            <a:r>
              <a:rPr lang="en-IN" sz="2200" dirty="0" smtClean="0"/>
              <a:t>Conceptually, the World Wide Web is comprised of three major components: </a:t>
            </a:r>
            <a:endParaRPr lang="en-IN" sz="2200" dirty="0" smtClean="0"/>
          </a:p>
          <a:p>
            <a:pPr lvl="1" algn="just"/>
            <a:r>
              <a:rPr lang="en-IN" sz="2600" dirty="0" smtClean="0"/>
              <a:t>The</a:t>
            </a:r>
            <a:r>
              <a:rPr lang="en-IN" sz="2600" b="1" dirty="0" smtClean="0"/>
              <a:t> content </a:t>
            </a:r>
            <a:r>
              <a:rPr lang="en-IN" sz="2600" dirty="0" smtClean="0"/>
              <a:t>of the Web, which encompasses </a:t>
            </a:r>
            <a:r>
              <a:rPr lang="en-IN" sz="2600" b="1" dirty="0" smtClean="0"/>
              <a:t>documents </a:t>
            </a:r>
            <a:r>
              <a:rPr lang="en-IN" sz="2600" dirty="0" smtClean="0"/>
              <a:t>available</a:t>
            </a:r>
            <a:endParaRPr lang="en-IN" sz="2600" dirty="0" smtClean="0"/>
          </a:p>
          <a:p>
            <a:pPr lvl="1" algn="just"/>
            <a:r>
              <a:rPr lang="en-IN" sz="2600" dirty="0" smtClean="0"/>
              <a:t>The </a:t>
            </a:r>
            <a:r>
              <a:rPr lang="en-IN" sz="2600" b="1" dirty="0" smtClean="0"/>
              <a:t>structure</a:t>
            </a:r>
            <a:r>
              <a:rPr lang="en-IN" sz="2600" dirty="0" smtClean="0"/>
              <a:t> of the Web, which covers the </a:t>
            </a:r>
            <a:r>
              <a:rPr lang="en-IN" sz="2600" b="1" dirty="0" smtClean="0"/>
              <a:t>hyperlinks</a:t>
            </a:r>
            <a:r>
              <a:rPr lang="en-IN" sz="2600" dirty="0" smtClean="0"/>
              <a:t> and the relationships between documents</a:t>
            </a:r>
            <a:endParaRPr lang="en-IN" sz="2600" dirty="0" smtClean="0"/>
          </a:p>
          <a:p>
            <a:pPr lvl="1" algn="just"/>
            <a:r>
              <a:rPr lang="en-IN" sz="2600" dirty="0" smtClean="0"/>
              <a:t>the </a:t>
            </a:r>
            <a:r>
              <a:rPr lang="en-IN" sz="2600" b="1" dirty="0" smtClean="0"/>
              <a:t>usage </a:t>
            </a:r>
            <a:r>
              <a:rPr lang="en-IN" sz="2600" dirty="0" smtClean="0"/>
              <a:t>of the web, describing how and when the resources are accessed. </a:t>
            </a:r>
            <a:endParaRPr lang="en-IN" sz="2600" dirty="0" smtClean="0"/>
          </a:p>
          <a:p>
            <a:endParaRPr lang="en-US" dirty="0"/>
          </a:p>
        </p:txBody>
      </p:sp>
      <p:pic>
        <p:nvPicPr>
          <p:cNvPr id="4" name="Picture 2"/>
          <p:cNvPicPr>
            <a:picLocks noChangeAspect="1" noChangeArrowheads="1"/>
          </p:cNvPicPr>
          <p:nvPr/>
        </p:nvPicPr>
        <p:blipFill>
          <a:blip r:embed="rId1"/>
          <a:srcRect/>
          <a:stretch>
            <a:fillRect/>
          </a:stretch>
        </p:blipFill>
        <p:spPr bwMode="auto">
          <a:xfrm>
            <a:off x="762000" y="1295400"/>
            <a:ext cx="7848601" cy="313012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s://abm-website-assets.s3.amazonaws.com/wirelessdesignmag.com/s3fs-public/styles/content_image/public/part3_port.jpg?itok=60x2Z0kw"/>
          <p:cNvPicPr>
            <a:picLocks noChangeAspect="1" noChangeArrowheads="1"/>
          </p:cNvPicPr>
          <p:nvPr/>
        </p:nvPicPr>
        <p:blipFill>
          <a:blip r:embed="rId1"/>
          <a:srcRect/>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525138" y="109184"/>
            <a:ext cx="6069842" cy="664443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7614" y="228600"/>
            <a:ext cx="9000186" cy="609600"/>
          </a:xfrm>
        </p:spPr>
        <p:txBody>
          <a:bodyPr>
            <a:noAutofit/>
          </a:bodyPr>
          <a:lstStyle/>
          <a:p>
            <a:r>
              <a:rPr lang="en-US" altLang="en-US" sz="4000" b="1" dirty="0">
                <a:latin typeface="Times New Roman" pitchFamily="18" charset="0"/>
                <a:cs typeface="Times New Roman" pitchFamily="18" charset="0"/>
              </a:rPr>
              <a:t>What R does and does not</a:t>
            </a:r>
            <a:endParaRPr lang="de-DE" altLang="zh-TW" sz="4000" b="1" dirty="0">
              <a:latin typeface="Times New Roman" pitchFamily="18" charset="0"/>
              <a:cs typeface="Times New Roman" pitchFamily="18" charset="0"/>
            </a:endParaRPr>
          </a:p>
        </p:txBody>
      </p:sp>
      <p:sp>
        <p:nvSpPr>
          <p:cNvPr id="27651" name="Text Box 3"/>
          <p:cNvSpPr txBox="1">
            <a:spLocks noChangeArrowheads="1"/>
          </p:cNvSpPr>
          <p:nvPr/>
        </p:nvSpPr>
        <p:spPr bwMode="auto">
          <a:xfrm>
            <a:off x="762000" y="914402"/>
            <a:ext cx="3733800"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7325" indent="-187325">
              <a:defRPr kumimoji="1" sz="2400">
                <a:solidFill>
                  <a:schemeClr val="tx1"/>
                </a:solidFill>
                <a:latin typeface="Times New Roman" pitchFamily="18" charset="0"/>
                <a:ea typeface="新細明體" panose="02020500000000000000" pitchFamily="18" charset="-120"/>
              </a:defRPr>
            </a:lvl1pPr>
            <a:lvl2pPr marL="469900">
              <a:defRPr kumimoji="1" sz="2400">
                <a:solidFill>
                  <a:schemeClr val="tx1"/>
                </a:solidFill>
                <a:latin typeface="Times New Roman" pitchFamily="18" charset="0"/>
                <a:ea typeface="新細明體" panose="02020500000000000000" pitchFamily="18" charset="-120"/>
              </a:defRPr>
            </a:lvl2pPr>
            <a:lvl3pPr>
              <a:defRPr kumimoji="1" sz="2400">
                <a:solidFill>
                  <a:schemeClr val="tx1"/>
                </a:solidFill>
                <a:latin typeface="Times New Roman" pitchFamily="18" charset="0"/>
                <a:ea typeface="新細明體" panose="02020500000000000000" pitchFamily="18" charset="-120"/>
              </a:defRPr>
            </a:lvl3pPr>
            <a:lvl4pPr>
              <a:defRPr kumimoji="1" sz="2400">
                <a:solidFill>
                  <a:schemeClr val="tx1"/>
                </a:solidFill>
                <a:latin typeface="Times New Roman" pitchFamily="18" charset="0"/>
                <a:ea typeface="新細明體" panose="02020500000000000000" pitchFamily="18" charset="-120"/>
              </a:defRPr>
            </a:lvl4pPr>
            <a:lvl5pPr>
              <a:defRPr kumimoji="1" sz="2400">
                <a:solidFill>
                  <a:schemeClr val="tx1"/>
                </a:solidFill>
                <a:latin typeface="Times New Roman" pitchFamily="18" charset="0"/>
                <a:ea typeface="新細明體" panose="02020500000000000000" pitchFamily="18" charset="-120"/>
              </a:defRPr>
            </a:lvl5pPr>
            <a:lvl6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6pPr>
            <a:lvl7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7pPr>
            <a:lvl8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8pPr>
            <a:lvl9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9pPr>
          </a:lstStyle>
          <a:p>
            <a:pPr algn="just">
              <a:spcBef>
                <a:spcPct val="30000"/>
              </a:spcBef>
              <a:buClr>
                <a:srgbClr val="FF3300"/>
              </a:buClr>
              <a:buFont typeface="Wingdings" panose="05000000000000000000" charset="2"/>
              <a:buChar char="Ø"/>
            </a:pPr>
            <a:r>
              <a:rPr kumimoji="0" lang="en-US" altLang="en-US" dirty="0"/>
              <a:t>data handling and storage: numeric, textual</a:t>
            </a:r>
            <a:endParaRPr kumimoji="0" lang="en-US" altLang="en-US" dirty="0"/>
          </a:p>
          <a:p>
            <a:pPr algn="just">
              <a:spcBef>
                <a:spcPct val="30000"/>
              </a:spcBef>
              <a:buClr>
                <a:srgbClr val="FF3300"/>
              </a:buClr>
              <a:buFont typeface="Wingdings" panose="05000000000000000000" charset="2"/>
              <a:buChar char="Ø"/>
            </a:pPr>
            <a:r>
              <a:rPr kumimoji="0" lang="en-US" altLang="en-US" dirty="0"/>
              <a:t>matrix algebra</a:t>
            </a:r>
            <a:endParaRPr kumimoji="0" lang="en-US" altLang="en-US" dirty="0"/>
          </a:p>
          <a:p>
            <a:pPr algn="just">
              <a:spcBef>
                <a:spcPct val="30000"/>
              </a:spcBef>
              <a:buClr>
                <a:srgbClr val="FF3300"/>
              </a:buClr>
              <a:buFont typeface="Wingdings" panose="05000000000000000000" charset="2"/>
              <a:buChar char="Ø"/>
            </a:pPr>
            <a:r>
              <a:rPr kumimoji="0" lang="en-US" altLang="en-US" dirty="0"/>
              <a:t>hash tables and regular expressions</a:t>
            </a:r>
            <a:endParaRPr kumimoji="0" lang="en-US" altLang="en-US" dirty="0"/>
          </a:p>
          <a:p>
            <a:pPr algn="just">
              <a:spcBef>
                <a:spcPct val="30000"/>
              </a:spcBef>
              <a:buClr>
                <a:srgbClr val="FF3300"/>
              </a:buClr>
              <a:buFont typeface="Wingdings" panose="05000000000000000000" charset="2"/>
              <a:buChar char="Ø"/>
            </a:pPr>
            <a:r>
              <a:rPr kumimoji="0" lang="en-US" altLang="en-US" dirty="0"/>
              <a:t>high-level data analytic and statistical functions</a:t>
            </a:r>
            <a:endParaRPr kumimoji="0" lang="en-US" altLang="en-US" dirty="0"/>
          </a:p>
          <a:p>
            <a:pPr algn="just">
              <a:spcBef>
                <a:spcPct val="30000"/>
              </a:spcBef>
              <a:buClr>
                <a:srgbClr val="FF3300"/>
              </a:buClr>
              <a:buFont typeface="Wingdings" panose="05000000000000000000" charset="2"/>
              <a:buChar char="Ø"/>
            </a:pPr>
            <a:r>
              <a:rPr kumimoji="0" lang="en-US" altLang="en-US" dirty="0"/>
              <a:t>classes (“OO”)</a:t>
            </a:r>
            <a:endParaRPr kumimoji="0" lang="en-US" altLang="en-US" dirty="0"/>
          </a:p>
          <a:p>
            <a:pPr algn="just">
              <a:spcBef>
                <a:spcPct val="30000"/>
              </a:spcBef>
              <a:buClr>
                <a:srgbClr val="FF3300"/>
              </a:buClr>
              <a:buFont typeface="Wingdings" panose="05000000000000000000" charset="2"/>
              <a:buChar char="Ø"/>
            </a:pPr>
            <a:r>
              <a:rPr kumimoji="0" lang="en-US" altLang="en-US" dirty="0"/>
              <a:t>graphics</a:t>
            </a:r>
            <a:endParaRPr kumimoji="0" lang="en-US" altLang="en-US" dirty="0"/>
          </a:p>
          <a:p>
            <a:pPr algn="just">
              <a:spcBef>
                <a:spcPct val="30000"/>
              </a:spcBef>
              <a:buClr>
                <a:srgbClr val="FF3300"/>
              </a:buClr>
              <a:buFont typeface="Wingdings" panose="05000000000000000000" charset="2"/>
              <a:buChar char="Ø"/>
            </a:pPr>
            <a:r>
              <a:rPr kumimoji="0" lang="en-US" altLang="en-US" dirty="0"/>
              <a:t>programming language: loops, branching, subroutines</a:t>
            </a:r>
          </a:p>
        </p:txBody>
      </p:sp>
      <p:sp>
        <p:nvSpPr>
          <p:cNvPr id="27652" name="Text Box 4"/>
          <p:cNvSpPr txBox="1">
            <a:spLocks noChangeArrowheads="1"/>
          </p:cNvSpPr>
          <p:nvPr/>
        </p:nvSpPr>
        <p:spPr bwMode="auto">
          <a:xfrm>
            <a:off x="4857750" y="838200"/>
            <a:ext cx="3829050" cy="555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7325" indent="-187325">
              <a:defRPr kumimoji="1" sz="2400">
                <a:solidFill>
                  <a:schemeClr val="tx1"/>
                </a:solidFill>
                <a:latin typeface="Times New Roman" pitchFamily="18" charset="0"/>
                <a:ea typeface="新細明體" panose="02020500000000000000" pitchFamily="18" charset="-120"/>
              </a:defRPr>
            </a:lvl1pPr>
            <a:lvl2pPr>
              <a:defRPr kumimoji="1" sz="2400">
                <a:solidFill>
                  <a:schemeClr val="tx1"/>
                </a:solidFill>
                <a:latin typeface="Times New Roman" pitchFamily="18" charset="0"/>
                <a:ea typeface="新細明體" panose="02020500000000000000" pitchFamily="18" charset="-120"/>
              </a:defRPr>
            </a:lvl2pPr>
            <a:lvl3pPr>
              <a:defRPr kumimoji="1" sz="2400">
                <a:solidFill>
                  <a:schemeClr val="tx1"/>
                </a:solidFill>
                <a:latin typeface="Times New Roman" pitchFamily="18" charset="0"/>
                <a:ea typeface="新細明體" panose="02020500000000000000" pitchFamily="18" charset="-120"/>
              </a:defRPr>
            </a:lvl3pPr>
            <a:lvl4pPr>
              <a:defRPr kumimoji="1" sz="2400">
                <a:solidFill>
                  <a:schemeClr val="tx1"/>
                </a:solidFill>
                <a:latin typeface="Times New Roman" pitchFamily="18" charset="0"/>
                <a:ea typeface="新細明體" panose="02020500000000000000" pitchFamily="18" charset="-120"/>
              </a:defRPr>
            </a:lvl4pPr>
            <a:lvl5pPr>
              <a:defRPr kumimoji="1" sz="2400">
                <a:solidFill>
                  <a:schemeClr val="tx1"/>
                </a:solidFill>
                <a:latin typeface="Times New Roman" pitchFamily="18" charset="0"/>
                <a:ea typeface="新細明體" panose="02020500000000000000" pitchFamily="18" charset="-120"/>
              </a:defRPr>
            </a:lvl5pPr>
            <a:lvl6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6pPr>
            <a:lvl7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7pPr>
            <a:lvl8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8pPr>
            <a:lvl9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9pPr>
          </a:lstStyle>
          <a:p>
            <a:pPr algn="just">
              <a:spcBef>
                <a:spcPct val="30000"/>
              </a:spcBef>
              <a:buClr>
                <a:srgbClr val="FF3300"/>
              </a:buClr>
              <a:buFont typeface="Wingdings" panose="05000000000000000000" charset="2"/>
              <a:buChar char="Ø"/>
            </a:pPr>
            <a:r>
              <a:rPr kumimoji="0" lang="en-US" altLang="en-US" dirty="0"/>
              <a:t>is not a database, but connects to DBMSs</a:t>
            </a:r>
            <a:endParaRPr kumimoji="0" lang="en-US" altLang="en-US" dirty="0"/>
          </a:p>
          <a:p>
            <a:pPr algn="just">
              <a:spcBef>
                <a:spcPct val="30000"/>
              </a:spcBef>
              <a:buClr>
                <a:srgbClr val="FF3300"/>
              </a:buClr>
              <a:buFont typeface="Wingdings" panose="05000000000000000000" charset="2"/>
              <a:buChar char="Ø"/>
            </a:pPr>
            <a:endParaRPr kumimoji="0" lang="en-US" altLang="en-US" dirty="0" smtClean="0"/>
          </a:p>
          <a:p>
            <a:pPr algn="just">
              <a:spcBef>
                <a:spcPct val="30000"/>
              </a:spcBef>
              <a:buClr>
                <a:srgbClr val="FF3300"/>
              </a:buClr>
              <a:buFont typeface="Wingdings" panose="05000000000000000000" charset="2"/>
              <a:buChar char="Ø"/>
            </a:pPr>
            <a:r>
              <a:rPr kumimoji="0" lang="en-US" altLang="en-US" dirty="0" smtClean="0"/>
              <a:t>language </a:t>
            </a:r>
            <a:r>
              <a:rPr kumimoji="0" lang="en-US" altLang="en-US" dirty="0"/>
              <a:t>interpreter can be very slow, but allows to call own C/C++ code </a:t>
            </a:r>
            <a:endParaRPr kumimoji="0" lang="en-US" altLang="en-US" dirty="0"/>
          </a:p>
          <a:p>
            <a:pPr algn="just">
              <a:spcBef>
                <a:spcPct val="30000"/>
              </a:spcBef>
              <a:buClr>
                <a:srgbClr val="FF3300"/>
              </a:buClr>
              <a:buFont typeface="Wingdings" panose="05000000000000000000" charset="2"/>
              <a:buChar char="Ø"/>
            </a:pPr>
            <a:endParaRPr kumimoji="0" lang="en-US" altLang="en-US" dirty="0" smtClean="0"/>
          </a:p>
          <a:p>
            <a:pPr algn="just">
              <a:spcBef>
                <a:spcPct val="30000"/>
              </a:spcBef>
              <a:buClr>
                <a:srgbClr val="FF3300"/>
              </a:buClr>
              <a:buFont typeface="Wingdings" panose="05000000000000000000" charset="2"/>
              <a:buChar char="Ø"/>
            </a:pPr>
            <a:r>
              <a:rPr kumimoji="0" lang="en-US" altLang="en-US" dirty="0" smtClean="0"/>
              <a:t>no </a:t>
            </a:r>
            <a:r>
              <a:rPr kumimoji="0" lang="en-US" altLang="en-US" dirty="0"/>
              <a:t>spreadsheet view of data, but connects to Excel/</a:t>
            </a:r>
            <a:r>
              <a:rPr kumimoji="0" lang="en-US" altLang="en-US" dirty="0" err="1"/>
              <a:t>MsOffice</a:t>
            </a:r>
            <a:endParaRPr kumimoji="0" lang="en-US" altLang="en-US" dirty="0"/>
          </a:p>
          <a:p>
            <a:pPr algn="just">
              <a:spcBef>
                <a:spcPct val="30000"/>
              </a:spcBef>
              <a:buClr>
                <a:srgbClr val="FF3300"/>
              </a:buClr>
              <a:buFont typeface="Wingdings" panose="05000000000000000000" charset="2"/>
              <a:buChar char="Ø"/>
            </a:pPr>
            <a:endParaRPr kumimoji="0" lang="en-US" altLang="en-US" dirty="0" smtClean="0"/>
          </a:p>
          <a:p>
            <a:pPr algn="just">
              <a:spcBef>
                <a:spcPct val="30000"/>
              </a:spcBef>
              <a:buClr>
                <a:srgbClr val="FF3300"/>
              </a:buClr>
              <a:buFont typeface="Wingdings" panose="05000000000000000000" charset="2"/>
              <a:buChar char="Ø"/>
            </a:pPr>
            <a:r>
              <a:rPr kumimoji="0" lang="en-US" altLang="en-US" dirty="0" smtClean="0"/>
              <a:t>no </a:t>
            </a:r>
            <a:r>
              <a:rPr kumimoji="0" lang="en-US" altLang="en-US" dirty="0"/>
              <a:t>professional / commercial support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AREAS</a:t>
            </a:r>
            <a:endParaRPr lang="en-US" dirty="0"/>
          </a:p>
        </p:txBody>
      </p:sp>
      <p:graphicFrame>
        <p:nvGraphicFramePr>
          <p:cNvPr id="4" name="Content Placeholder 3"/>
          <p:cNvGraphicFramePr>
            <a:graphicFrameLocks noGrp="1"/>
          </p:cNvGraphicFramePr>
          <p:nvPr>
            <p:ph idx="1"/>
          </p:nvPr>
        </p:nvGraphicFramePr>
        <p:xfrm>
          <a:off x="849571" y="1690690"/>
          <a:ext cx="6837530" cy="4259735"/>
        </p:xfrm>
        <a:graphic>
          <a:graphicData uri="http://schemas.openxmlformats.org/drawingml/2006/table">
            <a:tbl>
              <a:tblPr/>
              <a:tblGrid>
                <a:gridCol w="3418765"/>
                <a:gridCol w="3418765"/>
              </a:tblGrid>
              <a:tr h="851947">
                <a:tc>
                  <a:txBody>
                    <a:bodyPr/>
                    <a:lstStyle/>
                    <a:p>
                      <a:pPr>
                        <a:buFont typeface="Arial" panose="02080604020202020204" charset="0"/>
                        <a:buChar char="•"/>
                      </a:pPr>
                      <a:r>
                        <a:rPr lang="en-US" sz="2400" dirty="0"/>
                        <a:t>Bioinformatics</a:t>
                      </a:r>
                    </a:p>
                  </a:txBody>
                  <a:tcPr marL="68580" marR="68580" anchor="ctr">
                    <a:lnL>
                      <a:noFill/>
                    </a:lnL>
                    <a:lnR>
                      <a:noFill/>
                    </a:lnR>
                    <a:lnT>
                      <a:noFill/>
                    </a:lnT>
                    <a:lnB>
                      <a:noFill/>
                    </a:lnB>
                  </a:tcPr>
                </a:tc>
                <a:tc>
                  <a:txBody>
                    <a:bodyPr/>
                    <a:lstStyle/>
                    <a:p>
                      <a:pPr>
                        <a:buFont typeface="Arial" panose="02080604020202020204" charset="0"/>
                        <a:buChar char="•"/>
                      </a:pPr>
                      <a:r>
                        <a:rPr lang="en-US" sz="2400"/>
                        <a:t>Operations Research</a:t>
                      </a:r>
                    </a:p>
                  </a:txBody>
                  <a:tcPr marL="68580" marR="68580" anchor="ctr">
                    <a:lnL>
                      <a:noFill/>
                    </a:lnL>
                    <a:lnR>
                      <a:noFill/>
                    </a:lnR>
                    <a:lnT>
                      <a:noFill/>
                    </a:lnT>
                    <a:lnB>
                      <a:noFill/>
                    </a:lnB>
                  </a:tcPr>
                </a:tc>
              </a:tr>
              <a:tr h="851947">
                <a:tc>
                  <a:txBody>
                    <a:bodyPr/>
                    <a:lstStyle/>
                    <a:p>
                      <a:pPr>
                        <a:buFont typeface="Arial" panose="02080604020202020204" charset="0"/>
                        <a:buChar char="•"/>
                      </a:pPr>
                      <a:r>
                        <a:rPr lang="en-US" sz="2400"/>
                        <a:t>Statistics</a:t>
                      </a:r>
                    </a:p>
                  </a:txBody>
                  <a:tcPr marL="68580" marR="68580" anchor="ctr">
                    <a:lnL>
                      <a:noFill/>
                    </a:lnL>
                    <a:lnR>
                      <a:noFill/>
                    </a:lnR>
                    <a:lnT>
                      <a:noFill/>
                    </a:lnT>
                    <a:lnB>
                      <a:noFill/>
                    </a:lnB>
                  </a:tcPr>
                </a:tc>
                <a:tc>
                  <a:txBody>
                    <a:bodyPr/>
                    <a:lstStyle/>
                    <a:p>
                      <a:pPr>
                        <a:buFont typeface="Arial" panose="02080604020202020204" charset="0"/>
                        <a:buChar char="•"/>
                      </a:pPr>
                      <a:r>
                        <a:rPr lang="en-US" sz="2400"/>
                        <a:t>Artificial Intelligence</a:t>
                      </a:r>
                    </a:p>
                  </a:txBody>
                  <a:tcPr marL="68580" marR="68580" anchor="ctr">
                    <a:lnL>
                      <a:noFill/>
                    </a:lnL>
                    <a:lnR>
                      <a:noFill/>
                    </a:lnR>
                    <a:lnT>
                      <a:noFill/>
                    </a:lnT>
                    <a:lnB>
                      <a:noFill/>
                    </a:lnB>
                  </a:tcPr>
                </a:tc>
              </a:tr>
              <a:tr h="851947">
                <a:tc>
                  <a:txBody>
                    <a:bodyPr/>
                    <a:lstStyle/>
                    <a:p>
                      <a:pPr>
                        <a:buFont typeface="Arial" panose="02080604020202020204" charset="0"/>
                        <a:buChar char="•"/>
                      </a:pPr>
                      <a:r>
                        <a:rPr lang="en-US" sz="2400"/>
                        <a:t>Linear Algebra</a:t>
                      </a:r>
                    </a:p>
                  </a:txBody>
                  <a:tcPr marL="68580" marR="68580" anchor="ctr">
                    <a:lnL>
                      <a:noFill/>
                    </a:lnL>
                    <a:lnR>
                      <a:noFill/>
                    </a:lnR>
                    <a:lnT>
                      <a:noFill/>
                    </a:lnT>
                    <a:lnB>
                      <a:noFill/>
                    </a:lnB>
                  </a:tcPr>
                </a:tc>
                <a:tc>
                  <a:txBody>
                    <a:bodyPr/>
                    <a:lstStyle/>
                    <a:p>
                      <a:pPr>
                        <a:buFont typeface="Arial" panose="02080604020202020204" charset="0"/>
                        <a:buChar char="•"/>
                      </a:pPr>
                      <a:r>
                        <a:rPr lang="en-US" sz="2400"/>
                        <a:t>Machine learning</a:t>
                      </a:r>
                    </a:p>
                  </a:txBody>
                  <a:tcPr marL="68580" marR="68580" anchor="ctr">
                    <a:lnL>
                      <a:noFill/>
                    </a:lnL>
                    <a:lnR>
                      <a:noFill/>
                    </a:lnR>
                    <a:lnT>
                      <a:noFill/>
                    </a:lnT>
                    <a:lnB>
                      <a:noFill/>
                    </a:lnB>
                  </a:tcPr>
                </a:tc>
              </a:tr>
              <a:tr h="851947">
                <a:tc>
                  <a:txBody>
                    <a:bodyPr/>
                    <a:lstStyle/>
                    <a:p>
                      <a:pPr>
                        <a:buFont typeface="Arial" panose="02080604020202020204" charset="0"/>
                        <a:buChar char="•"/>
                      </a:pPr>
                      <a:r>
                        <a:rPr lang="en-US" sz="2400"/>
                        <a:t>Data Mining</a:t>
                      </a:r>
                    </a:p>
                  </a:txBody>
                  <a:tcPr marL="68580" marR="68580" anchor="ctr">
                    <a:lnL>
                      <a:noFill/>
                    </a:lnL>
                    <a:lnR>
                      <a:noFill/>
                    </a:lnR>
                    <a:lnT>
                      <a:noFill/>
                    </a:lnT>
                    <a:lnB>
                      <a:noFill/>
                    </a:lnB>
                  </a:tcPr>
                </a:tc>
                <a:tc>
                  <a:txBody>
                    <a:bodyPr/>
                    <a:lstStyle/>
                    <a:p>
                      <a:pPr>
                        <a:buFont typeface="Arial" panose="02080604020202020204" charset="0"/>
                        <a:buChar char="•"/>
                      </a:pPr>
                      <a:r>
                        <a:rPr lang="en-US" sz="2400"/>
                        <a:t>Data visualization</a:t>
                      </a:r>
                    </a:p>
                  </a:txBody>
                  <a:tcPr marL="68580" marR="68580" anchor="ctr">
                    <a:lnL>
                      <a:noFill/>
                    </a:lnL>
                    <a:lnR>
                      <a:noFill/>
                    </a:lnR>
                    <a:lnT>
                      <a:noFill/>
                    </a:lnT>
                    <a:lnB>
                      <a:noFill/>
                    </a:lnB>
                  </a:tcPr>
                </a:tc>
              </a:tr>
              <a:tr h="851947">
                <a:tc>
                  <a:txBody>
                    <a:bodyPr/>
                    <a:lstStyle/>
                    <a:p>
                      <a:pPr>
                        <a:buFont typeface="Arial" panose="02080604020202020204" charset="0"/>
                        <a:buChar char="•"/>
                      </a:pPr>
                      <a:r>
                        <a:rPr lang="en-US" sz="2400"/>
                        <a:t>Analysis of Big Data</a:t>
                      </a:r>
                    </a:p>
                  </a:txBody>
                  <a:tcPr marL="68580" marR="68580" anchor="ctr">
                    <a:lnL>
                      <a:noFill/>
                    </a:lnL>
                    <a:lnR>
                      <a:noFill/>
                    </a:lnR>
                    <a:lnT>
                      <a:noFill/>
                    </a:lnT>
                    <a:lnB>
                      <a:noFill/>
                    </a:lnB>
                  </a:tcPr>
                </a:tc>
                <a:tc>
                  <a:txBody>
                    <a:bodyPr/>
                    <a:lstStyle/>
                    <a:p>
                      <a:pPr>
                        <a:buFont typeface="Arial" panose="02080604020202020204" charset="0"/>
                        <a:buChar char="•"/>
                      </a:pPr>
                      <a:r>
                        <a:rPr lang="en-US" sz="2400" dirty="0"/>
                        <a:t> Making predictions</a:t>
                      </a:r>
                    </a:p>
                  </a:txBody>
                  <a:tcPr marL="68580" marR="68580"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r>
              <a:rPr lang="en-US" sz="2400" dirty="0"/>
              <a:t>R is an open source system widely used in statistics, </a:t>
            </a:r>
            <a:r>
              <a:rPr lang="en-US" sz="2400" dirty="0" smtClean="0"/>
              <a:t>bioinformatics, finance </a:t>
            </a:r>
            <a:r>
              <a:rPr lang="en-US" sz="2400" dirty="0"/>
              <a:t>field etc</a:t>
            </a:r>
            <a:r>
              <a:rPr lang="en-US" sz="2400" dirty="0" smtClean="0"/>
              <a:t>.</a:t>
            </a:r>
            <a:endParaRPr lang="en-US" sz="2400" dirty="0" smtClean="0"/>
          </a:p>
          <a:p>
            <a:pPr algn="just"/>
            <a:endParaRPr lang="en-US" sz="2400" dirty="0" smtClean="0"/>
          </a:p>
          <a:p>
            <a:pPr algn="just"/>
            <a:r>
              <a:rPr lang="en-US" sz="2400" dirty="0" smtClean="0"/>
              <a:t>It's </a:t>
            </a:r>
            <a:r>
              <a:rPr lang="en-US" sz="2400" dirty="0"/>
              <a:t>data structure and working environment are perfect for analysis of </a:t>
            </a:r>
            <a:r>
              <a:rPr lang="en-US" sz="2400" b="1" dirty="0"/>
              <a:t>large sized data. </a:t>
            </a:r>
            <a:endParaRPr lang="en-US" sz="2400" b="1" dirty="0" smtClean="0"/>
          </a:p>
          <a:p>
            <a:pPr algn="just"/>
            <a:endParaRPr lang="en-US" sz="2400" dirty="0" smtClean="0"/>
          </a:p>
          <a:p>
            <a:pPr algn="just"/>
            <a:r>
              <a:rPr lang="en-US" sz="2400" dirty="0" smtClean="0"/>
              <a:t>Many </a:t>
            </a:r>
            <a:r>
              <a:rPr lang="en-US" sz="2400" dirty="0"/>
              <a:t>classical and modern statistical algorithms are implemented</a:t>
            </a:r>
            <a:r>
              <a:rPr lang="en-US" sz="2400" dirty="0" smtClean="0"/>
              <a:t>.</a:t>
            </a:r>
            <a:endParaRPr lang="en-US" sz="2400" dirty="0" smtClean="0"/>
          </a:p>
          <a:p>
            <a:pPr algn="just"/>
            <a:endParaRPr lang="en-US" sz="2400" dirty="0" smtClean="0"/>
          </a:p>
          <a:p>
            <a:pPr algn="just"/>
            <a:r>
              <a:rPr lang="en-US" sz="2400" dirty="0" smtClean="0"/>
              <a:t>The </a:t>
            </a:r>
            <a:r>
              <a:rPr lang="en-US" sz="2400" dirty="0"/>
              <a:t>R Project home page is </a:t>
            </a:r>
            <a:r>
              <a:rPr lang="en-US" sz="2400" u="sng" dirty="0">
                <a:hlinkClick r:id="rId1"/>
              </a:rPr>
              <a:t>http://</a:t>
            </a:r>
            <a:r>
              <a:rPr lang="en-US" sz="2400" u="sng" dirty="0" smtClean="0">
                <a:hlinkClick r:id="rId1"/>
              </a:rPr>
              <a:t>www.r-project.org</a:t>
            </a:r>
            <a:endParaRPr lang="en-US" sz="2400" u="sng" dirty="0" smtClean="0"/>
          </a:p>
          <a:p>
            <a:pPr algn="just"/>
            <a:endParaRPr lang="en-US" sz="2400" dirty="0" smtClean="0"/>
          </a:p>
          <a:p>
            <a:pPr algn="just"/>
            <a:r>
              <a:rPr lang="en-US" sz="2400" dirty="0" smtClean="0"/>
              <a:t>R </a:t>
            </a:r>
            <a:r>
              <a:rPr lang="en-US" sz="2400" dirty="0"/>
              <a:t>packages address is (</a:t>
            </a:r>
            <a:r>
              <a:rPr lang="en-US" sz="2400" u="sng" dirty="0">
                <a:hlinkClick r:id="rId2"/>
              </a:rPr>
              <a:t>http://CRAN.R-project.org</a:t>
            </a:r>
            <a:r>
              <a:rPr lang="en-US" sz="2400" dirty="0" smtClean="0"/>
              <a:t>).</a:t>
            </a:r>
            <a:endParaRPr lang="en-US" sz="2400" dirty="0" smtClean="0"/>
          </a:p>
          <a:p>
            <a:pPr algn="just"/>
            <a:endParaRPr lang="en-US" sz="2400" dirty="0" smtClean="0"/>
          </a:p>
          <a:p>
            <a:pPr algn="just"/>
            <a:r>
              <a:rPr lang="en-US" sz="2400" dirty="0"/>
              <a:t>B</a:t>
            </a:r>
            <a:r>
              <a:rPr lang="en-US" sz="2400" dirty="0" smtClean="0"/>
              <a:t>ooks </a:t>
            </a:r>
            <a:r>
              <a:rPr lang="en-US" sz="2400" dirty="0"/>
              <a:t>about R are freely available at </a:t>
            </a:r>
            <a:r>
              <a:rPr lang="en-US" sz="2400" u="sng" dirty="0">
                <a:hlinkClick r:id="rId3"/>
              </a:rPr>
              <a:t>http://cran.r-project.org/doc/contrib</a:t>
            </a:r>
            <a:r>
              <a:rPr lang="en-US" sz="2400" u="sng" dirty="0" smtClean="0">
                <a:hlinkClick r:id="rId3"/>
              </a:rPr>
              <a:t>/</a:t>
            </a:r>
            <a:endParaRPr 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marL="0" indent="0" algn="ctr">
              <a:buNone/>
            </a:pPr>
            <a:r>
              <a:rPr lang="en-US" sz="3600" b="1" dirty="0">
                <a:latin typeface="Times New Roman" pitchFamily="18" charset="0"/>
                <a:cs typeface="Times New Roman" pitchFamily="18" charset="0"/>
              </a:rPr>
              <a:t>R Installation on </a:t>
            </a:r>
            <a:r>
              <a:rPr lang="en-US" sz="3600" b="1" dirty="0" err="1" smtClean="0">
                <a:latin typeface="Times New Roman" pitchFamily="18" charset="0"/>
                <a:cs typeface="Times New Roman" pitchFamily="18" charset="0"/>
              </a:rPr>
              <a:t>Ubuntu</a:t>
            </a:r>
            <a:endParaRPr lang="en-US" sz="3600" b="1" dirty="0">
              <a:latin typeface="Times New Roman" pitchFamily="18" charset="0"/>
              <a:cs typeface="Times New Roman" pitchFamily="18" charset="0"/>
            </a:endParaRPr>
          </a:p>
          <a:p>
            <a:pPr marL="0" indent="0">
              <a:buNone/>
            </a:pPr>
            <a:r>
              <a:rPr lang="en-US" b="1" dirty="0" smtClean="0"/>
              <a:t>Step 1: Install R</a:t>
            </a:r>
            <a:endParaRPr lang="en-US" b="1" dirty="0" smtClean="0"/>
          </a:p>
          <a:p>
            <a:pPr marL="0" indent="0">
              <a:buNone/>
            </a:pPr>
            <a:r>
              <a:rPr lang="en-US" dirty="0" smtClean="0"/>
              <a:t>	</a:t>
            </a:r>
            <a:r>
              <a:rPr lang="en-US" dirty="0" err="1" smtClean="0"/>
              <a:t>sudo</a:t>
            </a:r>
            <a:r>
              <a:rPr lang="en-US" dirty="0" smtClean="0"/>
              <a:t> apt-get update</a:t>
            </a:r>
            <a:endParaRPr lang="en-US" dirty="0" smtClean="0"/>
          </a:p>
          <a:p>
            <a:pPr marL="0" indent="0">
              <a:buNone/>
            </a:pPr>
            <a:r>
              <a:rPr lang="en-US" dirty="0" smtClean="0"/>
              <a:t>	</a:t>
            </a:r>
            <a:r>
              <a:rPr lang="en-US" dirty="0" err="1" smtClean="0"/>
              <a:t>sudo</a:t>
            </a:r>
            <a:r>
              <a:rPr lang="en-US" dirty="0" smtClean="0"/>
              <a:t> apt-get  install r-base</a:t>
            </a:r>
            <a:endParaRPr lang="en-US" dirty="0" smtClean="0"/>
          </a:p>
          <a:p>
            <a:pPr marL="0" indent="0">
              <a:buNone/>
            </a:pPr>
            <a:r>
              <a:rPr lang="en-US" dirty="0" smtClean="0"/>
              <a:t>Type </a:t>
            </a:r>
            <a:r>
              <a:rPr lang="en-US" b="1" dirty="0" smtClean="0"/>
              <a:t>$R (In capital)</a:t>
            </a:r>
            <a:endParaRPr lang="en-US" b="1" dirty="0" smtClean="0"/>
          </a:p>
          <a:p>
            <a:pPr marL="0" indent="0">
              <a:buNone/>
            </a:pPr>
            <a:endParaRPr lang="en-US" b="1" dirty="0" smtClean="0"/>
          </a:p>
          <a:p>
            <a:pPr marL="0" indent="0">
              <a:buNone/>
            </a:pPr>
            <a:r>
              <a:rPr lang="en-US" b="1" dirty="0" smtClean="0"/>
              <a:t>Step 2: Install R studio</a:t>
            </a:r>
            <a:endParaRPr lang="en-US" b="1" dirty="0" smtClean="0"/>
          </a:p>
          <a:p>
            <a:pPr marL="0" indent="0">
              <a:buNone/>
            </a:pPr>
            <a:r>
              <a:rPr lang="en-US" b="1" dirty="0" smtClean="0"/>
              <a:t>	</a:t>
            </a:r>
            <a:r>
              <a:rPr lang="en-US" dirty="0" smtClean="0"/>
              <a:t>Go to R-studio.com</a:t>
            </a:r>
            <a:endParaRPr lang="en-US" dirty="0" smtClean="0"/>
          </a:p>
          <a:p>
            <a:pPr marL="0" indent="0">
              <a:buNone/>
            </a:pPr>
            <a:r>
              <a:rPr lang="en-US" dirty="0" smtClean="0"/>
              <a:t>	Click on R-studio Desktop</a:t>
            </a:r>
            <a:endParaRPr lang="en-US" dirty="0" smtClean="0"/>
          </a:p>
          <a:p>
            <a:pPr marL="0" indent="0">
              <a:buNone/>
            </a:pPr>
            <a:r>
              <a:rPr lang="en-US" dirty="0" smtClean="0"/>
              <a:t>	Click on R-Studio Desktop</a:t>
            </a:r>
            <a:endParaRPr lang="en-US" dirty="0" smtClean="0"/>
          </a:p>
          <a:p>
            <a:pPr marL="0" indent="0">
              <a:buNone/>
            </a:pPr>
            <a:r>
              <a:rPr lang="en-US" dirty="0" smtClean="0"/>
              <a:t>	Select </a:t>
            </a:r>
            <a:r>
              <a:rPr lang="en-US" dirty="0" err="1" smtClean="0"/>
              <a:t>Ubuntu</a:t>
            </a:r>
            <a:r>
              <a:rPr lang="en-US" dirty="0" smtClean="0"/>
              <a:t> version with 32/64 bit</a:t>
            </a:r>
            <a:endParaRPr lang="en-US" dirty="0" smtClean="0"/>
          </a:p>
          <a:p>
            <a:pPr marL="0" indent="0">
              <a:buNone/>
            </a:pPr>
            <a:r>
              <a:rPr lang="en-US" dirty="0" smtClean="0"/>
              <a:t>	Click on the downloaded software and click on install</a:t>
            </a:r>
            <a:endParaRPr lang="en-US" dirty="0" smtClean="0"/>
          </a:p>
          <a:p>
            <a:pPr marL="0" indent="0">
              <a:buNone/>
            </a:pPr>
            <a:r>
              <a:rPr lang="en-US" dirty="0" smtClean="0"/>
              <a:t>Click on search and select R- Studio</a:t>
            </a:r>
            <a:endParaRPr lang="en-US" dirty="0" smtClean="0"/>
          </a:p>
          <a:p>
            <a:pPr marL="0" indent="0">
              <a:buNone/>
            </a:pPr>
            <a:endParaRPr lang="en-US"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15350" cy="998806"/>
          </a:xfrm>
        </p:spPr>
        <p:txBody>
          <a:bodyPr>
            <a:normAutofit/>
          </a:bodyPr>
          <a:lstStyle/>
          <a:p>
            <a:pPr algn="ctr"/>
            <a:r>
              <a:rPr lang="en-US" b="1" dirty="0">
                <a:latin typeface="Times New Roman" pitchFamily="18" charset="0"/>
                <a:cs typeface="Times New Roman" pitchFamily="18" charset="0"/>
              </a:rPr>
              <a:t>R editors (recommended</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0" y="998807"/>
            <a:ext cx="7886700" cy="4351338"/>
          </a:xfrm>
        </p:spPr>
        <p:txBody>
          <a:bodyPr/>
          <a:lstStyle/>
          <a:p>
            <a:pPr marL="0" indent="0">
              <a:buNone/>
            </a:pPr>
            <a:r>
              <a:rPr lang="en-US" dirty="0"/>
              <a:t>	</a:t>
            </a:r>
            <a:r>
              <a:rPr lang="en-US" dirty="0" smtClean="0"/>
              <a:t>•</a:t>
            </a:r>
            <a:r>
              <a:rPr lang="en-US" dirty="0"/>
              <a:t> </a:t>
            </a:r>
            <a:r>
              <a:rPr lang="en-US" dirty="0">
                <a:latin typeface="Times New Roman" pitchFamily="18" charset="0"/>
                <a:cs typeface="Times New Roman" pitchFamily="18" charset="0"/>
                <a:hlinkClick r:id="rId1"/>
              </a:rPr>
              <a:t>Notepad++</a:t>
            </a:r>
            <a:r>
              <a:rPr lang="en-US" dirty="0">
                <a:latin typeface="Times New Roman" pitchFamily="18" charset="0"/>
                <a:cs typeface="Times New Roman" pitchFamily="18" charset="0"/>
              </a:rPr>
              <a:t>: Windows </a:t>
            </a:r>
            <a:r>
              <a:rPr lang="en-US" dirty="0" smtClean="0">
                <a:latin typeface="Times New Roman" pitchFamily="18" charset="0"/>
                <a:cs typeface="Times New Roman" pitchFamily="18" charset="0"/>
              </a:rPr>
              <a:t>Only</a:t>
            </a:r>
            <a:endParaRPr lang="en-US" dirty="0" smtClean="0">
              <a:latin typeface="Times New Roman" pitchFamily="18" charset="0"/>
              <a:cs typeface="Times New Roman" pitchFamily="18" charset="0"/>
            </a:endParaRPr>
          </a:p>
          <a:p>
            <a:pPr marL="0" indent="0">
              <a:buNone/>
            </a:pP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gedit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Redhat</a:t>
            </a:r>
            <a:r>
              <a:rPr lang="en-US" dirty="0">
                <a:latin typeface="Times New Roman" pitchFamily="18" charset="0"/>
                <a:cs typeface="Times New Roman" pitchFamily="18" charset="0"/>
              </a:rPr>
              <a:t> Linux Only</a:t>
            </a:r>
            <a:br>
              <a:rPr lang="en-US" dirty="0">
                <a:latin typeface="Times New Roman" pitchFamily="18" charset="0"/>
                <a:cs typeface="Times New Roman" pitchFamily="18" charset="0"/>
              </a:rPr>
            </a:b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hlinkClick r:id="rId2"/>
              </a:rPr>
              <a:t>RStudio</a:t>
            </a:r>
            <a:r>
              <a:rPr lang="en-US" dirty="0">
                <a:latin typeface="Times New Roman" pitchFamily="18" charset="0"/>
                <a:cs typeface="Times New Roman" pitchFamily="18" charset="0"/>
              </a:rPr>
              <a:t>: Powerful IDE, works on Windows, Mac and Linux</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6200"/>
            <a:ext cx="9129395" cy="6675120"/>
          </a:xfrm>
          <a:prstGeom prst="rect">
            <a:avLst/>
          </a:prstGeom>
        </p:spPr>
        <p:txBody>
          <a:bodyPr wrap="square">
            <a:spAutoFit/>
          </a:bodyPr>
          <a:lstStyle/>
          <a:p>
            <a:pPr algn="just">
              <a:lnSpc>
                <a:spcPct val="150000"/>
              </a:lnSpc>
              <a:buFont typeface="Wingdings" panose="05000000000000000000" charset="2"/>
              <a:buChar char="Ø"/>
            </a:pPr>
            <a:r>
              <a:rPr lang="en-US" sz="2400" b="1" i="1" dirty="0">
                <a:latin typeface="Times New Roman" pitchFamily="18" charset="0"/>
                <a:cs typeface="Times New Roman" pitchFamily="18" charset="0"/>
              </a:rPr>
              <a:t>Data Science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Dealing with unstructured and structured data, Data Science is a field that comprises of everything that related to data cleansing, preparation, and analysis.</a:t>
            </a:r>
            <a:endParaRPr lang="en-US" sz="2400" dirty="0">
              <a:latin typeface="Times New Roman" pitchFamily="18" charset="0"/>
              <a:cs typeface="Times New Roman" pitchFamily="18" charset="0"/>
            </a:endParaRPr>
          </a:p>
          <a:p>
            <a:pPr algn="just">
              <a:lnSpc>
                <a:spcPct val="150000"/>
              </a:lnSpc>
            </a:pPr>
            <a:endParaRPr lang="en-US" sz="2400" dirty="0">
              <a:latin typeface="Times New Roman" pitchFamily="18" charset="0"/>
              <a:cs typeface="Times New Roman" pitchFamily="18" charset="0"/>
            </a:endParaRPr>
          </a:p>
          <a:p>
            <a:pPr algn="just">
              <a:lnSpc>
                <a:spcPct val="150000"/>
              </a:lnSpc>
              <a:buFont typeface="Wingdings" panose="05000000000000000000" charset="2"/>
              <a:buChar char="Ø"/>
            </a:pPr>
            <a:r>
              <a:rPr lang="en-US" sz="2400" b="1" i="1" dirty="0"/>
              <a:t>Big Data:</a:t>
            </a:r>
            <a:r>
              <a:rPr lang="en-US" sz="2400" dirty="0"/>
              <a:t> Big Data refers to humongous volumes of data that cannot be processed effectively with the traditional applications that exist.</a:t>
            </a:r>
            <a:endParaRPr lang="en-US" sz="2400" dirty="0"/>
          </a:p>
          <a:p>
            <a:pPr algn="just">
              <a:lnSpc>
                <a:spcPct val="150000"/>
              </a:lnSpc>
            </a:pPr>
            <a:endParaRPr lang="en-US" sz="2400" dirty="0">
              <a:latin typeface="Times New Roman" pitchFamily="18" charset="0"/>
              <a:cs typeface="Times New Roman" pitchFamily="18" charset="0"/>
            </a:endParaRPr>
          </a:p>
          <a:p>
            <a:pPr algn="just">
              <a:lnSpc>
                <a:spcPct val="150000"/>
              </a:lnSpc>
              <a:buFont typeface="Wingdings" panose="05000000000000000000" charset="2"/>
              <a:buChar char="Ø"/>
            </a:pPr>
            <a:r>
              <a:rPr lang="en-US" sz="2400" b="1" i="1" dirty="0"/>
              <a:t>Data Analytics:</a:t>
            </a:r>
            <a:r>
              <a:rPr lang="en-US" sz="2400" dirty="0"/>
              <a:t> Data Analytics the science of examining raw data with the purpose of drawing conclusions about that information.</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53860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endParaRPr lang="en-US" sz="3600" b="1" dirty="0" smtClean="0">
              <a:latin typeface="Times New Roman" pitchFamily="18" charset="0"/>
              <a:cs typeface="Times New Roman" pitchFamily="18" charset="0"/>
            </a:endParaRPr>
          </a:p>
          <a:p>
            <a:pPr algn="ctr"/>
            <a:endParaRPr lang="en-US" sz="4800" b="1" dirty="0" smtClean="0">
              <a:latin typeface="Times New Roman" pitchFamily="18" charset="0"/>
              <a:cs typeface="Times New Roman" pitchFamily="18" charset="0"/>
            </a:endParaRPr>
          </a:p>
          <a:p>
            <a:pPr algn="ctr"/>
            <a:r>
              <a:rPr lang="en-US" sz="4800" b="1" dirty="0" smtClean="0">
                <a:latin typeface="Times New Roman" pitchFamily="18" charset="0"/>
                <a:cs typeface="Times New Roman" pitchFamily="18" charset="0"/>
              </a:rPr>
              <a:t>URL :Download R  </a:t>
            </a:r>
            <a:endParaRPr lang="en-US" sz="3600" b="1" dirty="0" smtClean="0">
              <a:latin typeface="Times New Roman" pitchFamily="18" charset="0"/>
              <a:cs typeface="Times New Roman" pitchFamily="18" charset="0"/>
            </a:endParaRPr>
          </a:p>
          <a:p>
            <a:pPr algn="ctr"/>
            <a:r>
              <a:rPr lang="en-US" sz="3200" dirty="0" smtClean="0">
                <a:latin typeface="Times New Roman" pitchFamily="18" charset="0"/>
                <a:cs typeface="Times New Roman" pitchFamily="18" charset="0"/>
                <a:hlinkClick r:id="rId1"/>
              </a:rPr>
              <a:t>https://cran.r-project.org/bin/windows/base/</a:t>
            </a:r>
            <a:endParaRPr lang="en-US" sz="3200" dirty="0" smtClean="0">
              <a:latin typeface="Times New Roman" pitchFamily="18" charset="0"/>
              <a:cs typeface="Times New Roman" pitchFamily="18" charset="0"/>
            </a:endParaRPr>
          </a:p>
          <a:p>
            <a:pPr algn="ctr"/>
            <a:endParaRPr lang="en-US" sz="4800" b="1" dirty="0" smtClean="0">
              <a:latin typeface="Times New Roman" pitchFamily="18" charset="0"/>
              <a:cs typeface="Times New Roman" pitchFamily="18" charset="0"/>
            </a:endParaRPr>
          </a:p>
          <a:p>
            <a:pPr algn="ctr"/>
            <a:endParaRPr lang="en-US" sz="4800" b="1" dirty="0" smtClean="0">
              <a:latin typeface="Times New Roman" pitchFamily="18" charset="0"/>
              <a:cs typeface="Times New Roman" pitchFamily="18" charset="0"/>
            </a:endParaRPr>
          </a:p>
          <a:p>
            <a:pPr algn="ctr"/>
            <a:r>
              <a:rPr lang="en-US" sz="4800" b="1" dirty="0" smtClean="0">
                <a:latin typeface="Times New Roman" pitchFamily="18" charset="0"/>
                <a:cs typeface="Times New Roman" pitchFamily="18" charset="0"/>
              </a:rPr>
              <a:t>URL :Download R Studio </a:t>
            </a:r>
            <a:endParaRPr lang="en-US" sz="3200" dirty="0">
              <a:latin typeface="Times New Roman" pitchFamily="18" charset="0"/>
              <a:cs typeface="Times New Roman" pitchFamily="18" charset="0"/>
              <a:hlinkClick r:id="rId1"/>
            </a:endParaRPr>
          </a:p>
          <a:p>
            <a:pPr algn="ctr"/>
            <a:r>
              <a:rPr lang="en-US" sz="3200" dirty="0" smtClean="0">
                <a:latin typeface="Times New Roman" pitchFamily="18" charset="0"/>
                <a:cs typeface="Times New Roman" pitchFamily="18" charset="0"/>
                <a:hlinkClick r:id="rId1"/>
              </a:rPr>
              <a:t>https</a:t>
            </a:r>
            <a:r>
              <a:rPr lang="en-US" sz="3200" dirty="0">
                <a:latin typeface="Times New Roman" pitchFamily="18" charset="0"/>
                <a:cs typeface="Times New Roman" pitchFamily="18" charset="0"/>
                <a:hlinkClick r:id="rId1"/>
              </a:rPr>
              <a:t>://www.rstudio.com/products/rstudio/download2/</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1023"/>
            <a:ext cx="9144000" cy="6124754"/>
          </a:xfrm>
          <a:prstGeom prst="rect">
            <a:avLst/>
          </a:prstGeom>
        </p:spPr>
        <p:txBody>
          <a:bodyPr wrap="square">
            <a:spAutoFit/>
          </a:bodyPr>
          <a:lstStyle/>
          <a:p>
            <a:pPr lvl="0" eaLnBrk="0" fontAlgn="base" hangingPunct="0">
              <a:spcBef>
                <a:spcPct val="0"/>
              </a:spcBef>
              <a:spcAft>
                <a:spcPct val="0"/>
              </a:spcAft>
            </a:pPr>
            <a:r>
              <a:rPr lang="en-US" altLang="en-US" sz="2800" b="1" dirty="0">
                <a:solidFill>
                  <a:srgbClr val="000000"/>
                </a:solidFill>
                <a:latin typeface="Times New Roman" pitchFamily="18" charset="0"/>
                <a:cs typeface="Times New Roman" pitchFamily="18" charset="0"/>
              </a:rPr>
              <a:t>Quit R</a:t>
            </a:r>
            <a:r>
              <a:rPr lang="en-US" altLang="en-US" sz="2800" b="1" dirty="0" smtClean="0">
                <a:solidFill>
                  <a:srgbClr val="000000"/>
                </a:solidFill>
                <a:latin typeface="Times New Roman" pitchFamily="18" charset="0"/>
                <a:cs typeface="Times New Roman" pitchFamily="18" charset="0"/>
              </a:rPr>
              <a:t>:</a:t>
            </a:r>
            <a:endParaRPr lang="en-US" altLang="en-US" sz="2800" b="1" dirty="0" smtClean="0">
              <a:solidFill>
                <a:srgbClr val="000000"/>
              </a:solidFill>
              <a:latin typeface="Times New Roman" pitchFamily="18" charset="0"/>
              <a:cs typeface="Times New Roman" pitchFamily="18" charset="0"/>
            </a:endParaRPr>
          </a:p>
          <a:p>
            <a:pPr lvl="0" eaLnBrk="0" fontAlgn="base" hangingPunct="0">
              <a:spcBef>
                <a:spcPct val="0"/>
              </a:spcBef>
              <a:spcAft>
                <a:spcPct val="0"/>
              </a:spcAft>
            </a:pPr>
            <a:br>
              <a:rPr lang="en-US" altLang="en-US" sz="2000" dirty="0"/>
            </a:br>
            <a:r>
              <a:rPr lang="en-US" altLang="en-US" b="1" dirty="0">
                <a:solidFill>
                  <a:srgbClr val="FF0000"/>
                </a:solidFill>
                <a:latin typeface="Times New Roman" pitchFamily="18" charset="0"/>
                <a:cs typeface="Times New Roman" pitchFamily="18" charset="0"/>
              </a:rPr>
              <a:t>&gt;q</a:t>
            </a:r>
            <a:r>
              <a:rPr lang="en-US" altLang="en-US" b="1" dirty="0" smtClean="0">
                <a:solidFill>
                  <a:srgbClr val="FF0000"/>
                </a:solidFill>
                <a:latin typeface="Times New Roman" pitchFamily="18" charset="0"/>
                <a:cs typeface="Times New Roman" pitchFamily="18" charset="0"/>
              </a:rPr>
              <a:t>()</a:t>
            </a:r>
            <a:endParaRPr lang="en-US" altLang="en-US" sz="4000" dirty="0">
              <a:latin typeface="Times New Roman" pitchFamily="18" charset="0"/>
              <a:cs typeface="Times New Roman" pitchFamily="18" charset="0"/>
            </a:endParaRPr>
          </a:p>
          <a:p>
            <a:pPr marL="342900" lvl="0" indent="-342900" algn="just" eaLnBrk="0" fontAlgn="base" hangingPunct="0">
              <a:lnSpc>
                <a:spcPct val="150000"/>
              </a:lnSpc>
              <a:spcBef>
                <a:spcPct val="0"/>
              </a:spcBef>
              <a:spcAft>
                <a:spcPct val="0"/>
              </a:spcAft>
              <a:buFont typeface="Arial" panose="02080604020202020204" charset="0"/>
              <a:buChar char="•"/>
            </a:pPr>
            <a:r>
              <a:rPr lang="en-US" altLang="en-US" dirty="0">
                <a:solidFill>
                  <a:srgbClr val="000000"/>
                </a:solidFill>
                <a:latin typeface="Times New Roman" pitchFamily="18" charset="0"/>
                <a:cs typeface="Times New Roman" pitchFamily="18" charset="0"/>
              </a:rPr>
              <a:t>If you select "save Workspace image" during quit, all R objects will be written into a file ".</a:t>
            </a:r>
            <a:r>
              <a:rPr lang="en-US" altLang="en-US" dirty="0" err="1">
                <a:solidFill>
                  <a:srgbClr val="000000"/>
                </a:solidFill>
                <a:latin typeface="Times New Roman" pitchFamily="18" charset="0"/>
                <a:cs typeface="Times New Roman" pitchFamily="18" charset="0"/>
              </a:rPr>
              <a:t>RData</a:t>
            </a:r>
            <a:r>
              <a:rPr lang="en-US" altLang="en-US" dirty="0">
                <a:solidFill>
                  <a:srgbClr val="000000"/>
                </a:solidFill>
                <a:latin typeface="Times New Roman" pitchFamily="18" charset="0"/>
                <a:cs typeface="Times New Roman" pitchFamily="18" charset="0"/>
              </a:rPr>
              <a:t>" in the working </a:t>
            </a:r>
            <a:r>
              <a:rPr lang="en-US" altLang="en-US" dirty="0" smtClean="0">
                <a:solidFill>
                  <a:srgbClr val="000000"/>
                </a:solidFill>
                <a:latin typeface="Times New Roman" pitchFamily="18" charset="0"/>
                <a:cs typeface="Times New Roman" pitchFamily="18" charset="0"/>
              </a:rPr>
              <a:t>directory. </a:t>
            </a:r>
            <a:endParaRPr lang="en-US" altLang="en-US" dirty="0" smtClean="0">
              <a:solidFill>
                <a:srgbClr val="000000"/>
              </a:solidFill>
              <a:latin typeface="Times New Roman" pitchFamily="18" charset="0"/>
              <a:cs typeface="Times New Roman" pitchFamily="18" charset="0"/>
            </a:endParaRPr>
          </a:p>
          <a:p>
            <a:pPr marL="342900" lvl="0" indent="-342900" algn="just" eaLnBrk="0" fontAlgn="base" hangingPunct="0">
              <a:lnSpc>
                <a:spcPct val="150000"/>
              </a:lnSpc>
              <a:spcBef>
                <a:spcPct val="0"/>
              </a:spcBef>
              <a:spcAft>
                <a:spcPct val="0"/>
              </a:spcAft>
              <a:buFont typeface="Arial" panose="02080604020202020204" charset="0"/>
              <a:buChar char="•"/>
            </a:pPr>
            <a:r>
              <a:rPr lang="en-US" altLang="en-US" dirty="0" smtClean="0">
                <a:solidFill>
                  <a:srgbClr val="000000"/>
                </a:solidFill>
                <a:latin typeface="Times New Roman" pitchFamily="18" charset="0"/>
                <a:cs typeface="Times New Roman" pitchFamily="18" charset="0"/>
              </a:rPr>
              <a:t>All </a:t>
            </a:r>
            <a:r>
              <a:rPr lang="en-US" altLang="en-US" dirty="0">
                <a:solidFill>
                  <a:srgbClr val="000000"/>
                </a:solidFill>
                <a:latin typeface="Times New Roman" pitchFamily="18" charset="0"/>
                <a:cs typeface="Times New Roman" pitchFamily="18" charset="0"/>
              </a:rPr>
              <a:t>history command will be recorded into a file ".</a:t>
            </a:r>
            <a:r>
              <a:rPr lang="en-US" altLang="en-US" dirty="0" err="1">
                <a:solidFill>
                  <a:srgbClr val="000000"/>
                </a:solidFill>
                <a:latin typeface="Times New Roman" pitchFamily="18" charset="0"/>
                <a:cs typeface="Times New Roman" pitchFamily="18" charset="0"/>
              </a:rPr>
              <a:t>RHistory</a:t>
            </a:r>
            <a:r>
              <a:rPr lang="en-US" altLang="en-US" dirty="0">
                <a:solidFill>
                  <a:srgbClr val="000000"/>
                </a:solidFill>
                <a:latin typeface="Times New Roman" pitchFamily="18" charset="0"/>
                <a:cs typeface="Times New Roman" pitchFamily="18" charset="0"/>
              </a:rPr>
              <a:t>" in the working directory. </a:t>
            </a:r>
            <a:endParaRPr lang="en-US" altLang="en-US" dirty="0" smtClean="0">
              <a:solidFill>
                <a:srgbClr val="000000"/>
              </a:solidFill>
              <a:latin typeface="Times New Roman" pitchFamily="18" charset="0"/>
              <a:cs typeface="Times New Roman" pitchFamily="18" charset="0"/>
            </a:endParaRPr>
          </a:p>
          <a:p>
            <a:pPr marL="342900" lvl="0" indent="-342900" algn="just" eaLnBrk="0" fontAlgn="base" hangingPunct="0">
              <a:lnSpc>
                <a:spcPct val="150000"/>
              </a:lnSpc>
              <a:spcBef>
                <a:spcPct val="0"/>
              </a:spcBef>
              <a:spcAft>
                <a:spcPct val="0"/>
              </a:spcAft>
              <a:buFont typeface="Arial" panose="02080604020202020204" charset="0"/>
              <a:buChar char="•"/>
            </a:pPr>
            <a:r>
              <a:rPr lang="en-US" altLang="en-US" dirty="0" smtClean="0">
                <a:solidFill>
                  <a:srgbClr val="000000"/>
                </a:solidFill>
                <a:latin typeface="Times New Roman" pitchFamily="18" charset="0"/>
                <a:cs typeface="Times New Roman" pitchFamily="18" charset="0"/>
              </a:rPr>
              <a:t>By </a:t>
            </a:r>
            <a:r>
              <a:rPr lang="en-US" altLang="en-US" dirty="0">
                <a:solidFill>
                  <a:srgbClr val="000000"/>
                </a:solidFill>
                <a:latin typeface="Times New Roman" pitchFamily="18" charset="0"/>
                <a:cs typeface="Times New Roman" pitchFamily="18" charset="0"/>
              </a:rPr>
              <a:t>default, R will load all objects while starting. This may save time if you want to read a large file, but waste you time if you do not need the objects. You can delete the .</a:t>
            </a:r>
            <a:r>
              <a:rPr lang="en-US" altLang="en-US" dirty="0" err="1">
                <a:solidFill>
                  <a:srgbClr val="000000"/>
                </a:solidFill>
                <a:latin typeface="Times New Roman" pitchFamily="18" charset="0"/>
                <a:cs typeface="Times New Roman" pitchFamily="18" charset="0"/>
              </a:rPr>
              <a:t>RData</a:t>
            </a:r>
            <a:r>
              <a:rPr lang="en-US" altLang="en-US" dirty="0">
                <a:solidFill>
                  <a:srgbClr val="000000"/>
                </a:solidFill>
                <a:latin typeface="Times New Roman" pitchFamily="18" charset="0"/>
                <a:cs typeface="Times New Roman" pitchFamily="18" charset="0"/>
              </a:rPr>
              <a:t> and .</a:t>
            </a:r>
            <a:r>
              <a:rPr lang="en-US" altLang="en-US" dirty="0" err="1">
                <a:solidFill>
                  <a:srgbClr val="000000"/>
                </a:solidFill>
                <a:latin typeface="Times New Roman" pitchFamily="18" charset="0"/>
                <a:cs typeface="Times New Roman" pitchFamily="18" charset="0"/>
              </a:rPr>
              <a:t>Rhistory</a:t>
            </a:r>
            <a:r>
              <a:rPr lang="en-US" altLang="en-US" dirty="0">
                <a:solidFill>
                  <a:srgbClr val="000000"/>
                </a:solidFill>
                <a:latin typeface="Times New Roman" pitchFamily="18" charset="0"/>
                <a:cs typeface="Times New Roman" pitchFamily="18" charset="0"/>
              </a:rPr>
              <a:t> under the R working </a:t>
            </a:r>
            <a:r>
              <a:rPr lang="en-US" altLang="en-US" dirty="0" smtClean="0">
                <a:solidFill>
                  <a:srgbClr val="000000"/>
                </a:solidFill>
                <a:latin typeface="Times New Roman" pitchFamily="18" charset="0"/>
                <a:cs typeface="Times New Roman" pitchFamily="18" charset="0"/>
              </a:rPr>
              <a:t>directory.</a:t>
            </a:r>
            <a:endParaRPr lang="en-US" altLang="en-US" sz="2400" dirty="0">
              <a:latin typeface="Times New Roman" pitchFamily="18" charset="0"/>
              <a:cs typeface="Times New Roman" pitchFamily="18" charset="0"/>
            </a:endParaRPr>
          </a:p>
          <a:p>
            <a:pPr lvl="0" eaLnBrk="0" fontAlgn="base" hangingPunct="0">
              <a:spcBef>
                <a:spcPct val="0"/>
              </a:spcBef>
              <a:spcAft>
                <a:spcPct val="0"/>
              </a:spcAft>
            </a:pPr>
            <a:endParaRPr lang="en-US" altLang="en-US" sz="1200" dirty="0" smtClean="0">
              <a:latin typeface="Arial" panose="02080604020202020204" charset="0"/>
            </a:endParaRPr>
          </a:p>
          <a:p>
            <a:pPr eaLnBrk="0" fontAlgn="base" hangingPunct="0">
              <a:spcBef>
                <a:spcPct val="0"/>
              </a:spcBef>
              <a:spcAft>
                <a:spcPct val="0"/>
              </a:spcAft>
            </a:pPr>
            <a:r>
              <a:rPr lang="en-US" altLang="en-US" sz="2000" b="1" dirty="0">
                <a:solidFill>
                  <a:srgbClr val="000000"/>
                </a:solidFill>
                <a:latin typeface="Times New Roman" pitchFamily="18" charset="0"/>
                <a:cs typeface="Times New Roman" pitchFamily="18" charset="0"/>
              </a:rPr>
              <a:t>Getting Help, for example function plot():</a:t>
            </a:r>
            <a:br>
              <a:rPr lang="en-US" altLang="en-US" sz="2000" dirty="0"/>
            </a:br>
            <a:r>
              <a:rPr lang="en-US" altLang="en-US" sz="2000" dirty="0" smtClean="0"/>
              <a:t>	</a:t>
            </a:r>
            <a:r>
              <a:rPr lang="en-US" altLang="en-US" sz="2000" dirty="0" smtClean="0">
                <a:solidFill>
                  <a:srgbClr val="FF0000"/>
                </a:solidFill>
                <a:latin typeface="Times New Roman" pitchFamily="18" charset="0"/>
                <a:cs typeface="Times New Roman" pitchFamily="18" charset="0"/>
              </a:rPr>
              <a:t>&gt;?</a:t>
            </a:r>
            <a:r>
              <a:rPr lang="en-US" altLang="en-US" sz="2000" dirty="0">
                <a:solidFill>
                  <a:srgbClr val="FF0000"/>
                </a:solidFill>
                <a:latin typeface="Times New Roman" pitchFamily="18" charset="0"/>
                <a:cs typeface="Times New Roman" pitchFamily="18" charset="0"/>
              </a:rPr>
              <a:t>plot </a:t>
            </a:r>
            <a:endParaRPr lang="en-US" altLang="en-US" sz="2000" dirty="0" smtClean="0">
              <a:solidFill>
                <a:srgbClr val="FF0000"/>
              </a:solidFill>
              <a:latin typeface="Times New Roman" pitchFamily="18" charset="0"/>
              <a:cs typeface="Times New Roman" pitchFamily="18" charset="0"/>
            </a:endParaRPr>
          </a:p>
          <a:p>
            <a:pPr eaLnBrk="0" fontAlgn="base" hangingPunct="0">
              <a:spcBef>
                <a:spcPct val="0"/>
              </a:spcBef>
              <a:spcAft>
                <a:spcPct val="0"/>
              </a:spcAft>
            </a:pPr>
            <a:r>
              <a:rPr lang="en-US" altLang="en-US" sz="2000" dirty="0" smtClean="0">
                <a:solidFill>
                  <a:srgbClr val="FF0000"/>
                </a:solidFill>
                <a:latin typeface="Times New Roman" pitchFamily="18" charset="0"/>
                <a:cs typeface="Times New Roman" pitchFamily="18" charset="0"/>
              </a:rPr>
              <a:t>	&gt;</a:t>
            </a:r>
            <a:r>
              <a:rPr lang="en-US" altLang="en-US" sz="2000" dirty="0">
                <a:solidFill>
                  <a:srgbClr val="FF0000"/>
                </a:solidFill>
                <a:latin typeface="Times New Roman" pitchFamily="18" charset="0"/>
                <a:cs typeface="Times New Roman" pitchFamily="18" charset="0"/>
              </a:rPr>
              <a:t>help(plot) </a:t>
            </a:r>
            <a:endParaRPr lang="en-US" altLang="en-US" sz="2000" dirty="0" smtClean="0">
              <a:solidFill>
                <a:srgbClr val="FF0000"/>
              </a:solidFill>
              <a:latin typeface="Times New Roman" pitchFamily="18" charset="0"/>
              <a:cs typeface="Times New Roman" pitchFamily="18" charset="0"/>
            </a:endParaRPr>
          </a:p>
          <a:p>
            <a:pPr eaLnBrk="0" fontAlgn="base" hangingPunct="0">
              <a:spcBef>
                <a:spcPct val="0"/>
              </a:spcBef>
              <a:spcAft>
                <a:spcPct val="0"/>
              </a:spcAft>
            </a:pPr>
            <a:r>
              <a:rPr lang="en-US" altLang="en-US" sz="2000" dirty="0" smtClean="0">
                <a:solidFill>
                  <a:srgbClr val="FF0000"/>
                </a:solidFill>
                <a:latin typeface="Times New Roman" pitchFamily="18" charset="0"/>
                <a:cs typeface="Times New Roman" pitchFamily="18" charset="0"/>
              </a:rPr>
              <a:t>	&gt;??</a:t>
            </a:r>
            <a:r>
              <a:rPr lang="en-US" altLang="en-US" sz="2000" dirty="0">
                <a:solidFill>
                  <a:srgbClr val="FF0000"/>
                </a:solidFill>
                <a:latin typeface="Times New Roman" pitchFamily="18" charset="0"/>
                <a:cs typeface="Times New Roman" pitchFamily="18" charset="0"/>
              </a:rPr>
              <a:t>plot</a:t>
            </a: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0" fontAlgn="base" hangingPunct="0">
              <a:spcBef>
                <a:spcPct val="0"/>
              </a:spcBef>
              <a:spcAft>
                <a:spcPct val="0"/>
              </a:spcAft>
            </a:pPr>
            <a:endParaRPr lang="en-US" altLang="en-US" sz="2000" dirty="0">
              <a:latin typeface="Arial" panose="02080604020202020204" charset="0"/>
            </a:endParaRPr>
          </a:p>
          <a:p>
            <a:pPr eaLnBrk="0" fontAlgn="base" hangingPunct="0">
              <a:spcBef>
                <a:spcPct val="0"/>
              </a:spcBef>
              <a:spcAft>
                <a:spcPct val="0"/>
              </a:spcAft>
            </a:pPr>
            <a:r>
              <a:rPr lang="en-US" altLang="en-US" sz="2000" b="1" dirty="0">
                <a:solidFill>
                  <a:srgbClr val="000000"/>
                </a:solidFill>
                <a:latin typeface="Times New Roman" pitchFamily="18" charset="0"/>
                <a:cs typeface="Times New Roman" pitchFamily="18" charset="0"/>
              </a:rPr>
              <a:t>Execute a R command file:</a:t>
            </a:r>
            <a:br>
              <a:rPr lang="en-US" altLang="en-US" sz="2800" dirty="0">
                <a:latin typeface="Times New Roman" pitchFamily="18" charset="0"/>
                <a:cs typeface="Times New Roman" pitchFamily="18" charset="0"/>
              </a:rPr>
            </a:br>
            <a:r>
              <a:rPr lang="en-US" altLang="en-US" sz="2800" dirty="0" smtClean="0">
                <a:latin typeface="Times New Roman" pitchFamily="18" charset="0"/>
                <a:cs typeface="Times New Roman" pitchFamily="18" charset="0"/>
              </a:rPr>
              <a:t>	</a:t>
            </a:r>
            <a:r>
              <a:rPr lang="en-US" altLang="en-US" sz="2000" dirty="0" smtClean="0">
                <a:solidFill>
                  <a:srgbClr val="FF0000"/>
                </a:solidFill>
                <a:latin typeface="Times New Roman" pitchFamily="18" charset="0"/>
                <a:cs typeface="Times New Roman" pitchFamily="18" charset="0"/>
              </a:rPr>
              <a:t>&gt;</a:t>
            </a:r>
            <a:r>
              <a:rPr lang="en-US" altLang="en-US" sz="2000" dirty="0">
                <a:solidFill>
                  <a:srgbClr val="FF0000"/>
                </a:solidFill>
                <a:latin typeface="Times New Roman" pitchFamily="18" charset="0"/>
                <a:cs typeface="Times New Roman" pitchFamily="18" charset="0"/>
              </a:rPr>
              <a:t>source("</a:t>
            </a:r>
            <a:r>
              <a:rPr lang="en-US" altLang="en-US" sz="2000" dirty="0" err="1">
                <a:solidFill>
                  <a:srgbClr val="FF0000"/>
                </a:solidFill>
                <a:latin typeface="Times New Roman" pitchFamily="18" charset="0"/>
                <a:cs typeface="Times New Roman" pitchFamily="18" charset="0"/>
              </a:rPr>
              <a:t>test.R</a:t>
            </a:r>
            <a:r>
              <a:rPr lang="en-US" altLang="en-US" sz="2000" dirty="0">
                <a:solidFill>
                  <a:srgbClr val="FF0000"/>
                </a:solidFill>
                <a:latin typeface="Times New Roman" pitchFamily="18" charset="0"/>
                <a:cs typeface="Times New Roman" pitchFamily="18" charset="0"/>
              </a:rPr>
              <a:t>") </a:t>
            </a:r>
            <a:endParaRPr lang="en-US" altLang="en-US" sz="20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0" y="30784"/>
            <a:ext cx="8991599"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Commands</a:t>
            </a:r>
            <a:endParaRPr lang="en-US" altLang="en-US" sz="2400" b="1"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&gt;sink</a:t>
            </a:r>
            <a:r>
              <a:rPr lang="en-US" altLang="en-US" sz="2400" b="1" dirty="0">
                <a:latin typeface="Times New Roman" pitchFamily="18" charset="0"/>
                <a:cs typeface="Times New Roman" pitchFamily="18" charset="0"/>
              </a:rPr>
              <a:t>("output.txt") </a:t>
            </a:r>
            <a:r>
              <a:rPr lang="en-US" altLang="en-US" sz="2400" dirty="0">
                <a:latin typeface="Times New Roman" pitchFamily="18" charset="0"/>
                <a:cs typeface="Times New Roman" pitchFamily="18" charset="0"/>
              </a:rPr>
              <a:t>#Divert output from console to file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a:latin typeface="Times New Roman" pitchFamily="18" charset="0"/>
                <a:cs typeface="Times New Roman" pitchFamily="18" charset="0"/>
              </a:rPr>
              <a:t>sink()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t>
            </a:r>
            <a:r>
              <a:rPr lang="en-US" altLang="en-US" sz="2400" dirty="0">
                <a:latin typeface="Times New Roman" pitchFamily="18" charset="0"/>
                <a:cs typeface="Times New Roman" pitchFamily="18" charset="0"/>
              </a:rPr>
              <a:t>Restores to the console output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a:latin typeface="Times New Roman" pitchFamily="18" charset="0"/>
                <a:cs typeface="Times New Roman" pitchFamily="18" charset="0"/>
              </a:rPr>
              <a:t>objects() </a:t>
            </a:r>
            <a:r>
              <a:rPr lang="en-US" altLang="en-US" sz="2400" dirty="0">
                <a:latin typeface="Times New Roman" pitchFamily="18" charset="0"/>
                <a:cs typeface="Times New Roman" pitchFamily="18" charset="0"/>
              </a:rPr>
              <a:t>#Display current </a:t>
            </a:r>
            <a:r>
              <a:rPr lang="en-US" altLang="en-US" sz="2400" dirty="0" smtClean="0">
                <a:latin typeface="Times New Roman" pitchFamily="18" charset="0"/>
                <a:cs typeface="Times New Roman" pitchFamily="18" charset="0"/>
              </a:rPr>
              <a:t>objects</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 </a:t>
            </a:r>
            <a:r>
              <a:rPr lang="en-US" altLang="en-US" sz="2400" b="1" dirty="0">
                <a:latin typeface="Times New Roman" pitchFamily="18" charset="0"/>
                <a:cs typeface="Times New Roman" pitchFamily="18" charset="0"/>
              </a:rPr>
              <a:t>&gt;ls()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t>
            </a:r>
            <a:r>
              <a:rPr lang="en-US" altLang="en-US" sz="2400" dirty="0">
                <a:latin typeface="Times New Roman" pitchFamily="18" charset="0"/>
                <a:cs typeface="Times New Roman" pitchFamily="18" charset="0"/>
              </a:rPr>
              <a:t>Display current objects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err="1">
                <a:latin typeface="Times New Roman" pitchFamily="18" charset="0"/>
                <a:cs typeface="Times New Roman" pitchFamily="18" charset="0"/>
              </a:rPr>
              <a:t>rm</a:t>
            </a:r>
            <a:r>
              <a:rPr lang="en-US" altLang="en-US" sz="2400" b="1" dirty="0">
                <a:latin typeface="Times New Roman" pitchFamily="18" charset="0"/>
                <a:cs typeface="Times New Roman" pitchFamily="18" charset="0"/>
              </a:rPr>
              <a:t>(x)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t>
            </a:r>
            <a:r>
              <a:rPr lang="en-US" altLang="en-US" sz="2400" dirty="0">
                <a:latin typeface="Times New Roman" pitchFamily="18" charset="0"/>
                <a:cs typeface="Times New Roman" pitchFamily="18" charset="0"/>
              </a:rPr>
              <a:t>Remove object x from R work space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err="1">
                <a:latin typeface="Times New Roman" pitchFamily="18" charset="0"/>
                <a:cs typeface="Times New Roman" pitchFamily="18" charset="0"/>
              </a:rPr>
              <a:t>getwd</a:t>
            </a:r>
            <a:r>
              <a:rPr lang="en-US" altLang="en-US" sz="2400" b="1" dirty="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t>
            </a:r>
            <a:r>
              <a:rPr lang="en-US" altLang="en-US" sz="2400" dirty="0">
                <a:latin typeface="Times New Roman" pitchFamily="18" charset="0"/>
                <a:cs typeface="Times New Roman" pitchFamily="18" charset="0"/>
              </a:rPr>
              <a:t>Display current work directory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dirty="0" smtClean="0">
                <a:latin typeface="Times New Roman" pitchFamily="18" charset="0"/>
                <a:cs typeface="Times New Roman" pitchFamily="18" charset="0"/>
              </a:rPr>
              <a:t>&gt;</a:t>
            </a:r>
            <a:r>
              <a:rPr lang="en-US" altLang="en-US" sz="2400" dirty="0" err="1" smtClean="0">
                <a:latin typeface="Times New Roman" pitchFamily="18" charset="0"/>
                <a:cs typeface="Times New Roman" pitchFamily="18" charset="0"/>
              </a:rPr>
              <a:t>setwd</a:t>
            </a:r>
            <a:r>
              <a:rPr lang="en-US" altLang="en-US" sz="2400" smtClean="0">
                <a:latin typeface="Times New Roman" pitchFamily="18" charset="0"/>
                <a:cs typeface="Times New Roman" pitchFamily="18" charset="0"/>
              </a:rPr>
              <a:t>()    #Set </a:t>
            </a:r>
            <a:r>
              <a:rPr lang="en-US" altLang="en-US" sz="2400" dirty="0" smtClean="0">
                <a:latin typeface="Times New Roman" pitchFamily="18" charset="0"/>
                <a:cs typeface="Times New Roman" pitchFamily="18" charset="0"/>
              </a:rPr>
              <a:t>current work directory</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a:latin typeface="Times New Roman" pitchFamily="18" charset="0"/>
                <a:cs typeface="Times New Roman" pitchFamily="18" charset="0"/>
              </a:rPr>
              <a:t>data()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t>
            </a:r>
            <a:r>
              <a:rPr lang="en-US" altLang="en-US" sz="2400" dirty="0">
                <a:latin typeface="Times New Roman" pitchFamily="18" charset="0"/>
                <a:cs typeface="Times New Roman" pitchFamily="18" charset="0"/>
              </a:rPr>
              <a:t>Display all built in datasets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err="1">
                <a:latin typeface="Times New Roman" pitchFamily="18" charset="0"/>
                <a:cs typeface="Times New Roman" pitchFamily="18" charset="0"/>
              </a:rPr>
              <a:t>install.packages</a:t>
            </a:r>
            <a:r>
              <a:rPr lang="en-US" altLang="en-US" sz="2400" b="1" dirty="0">
                <a:latin typeface="Times New Roman" pitchFamily="18" charset="0"/>
                <a:cs typeface="Times New Roman" pitchFamily="18" charset="0"/>
              </a:rPr>
              <a:t>("</a:t>
            </a:r>
            <a:r>
              <a:rPr lang="en-US" altLang="en-US" sz="2400" b="1" dirty="0" err="1">
                <a:latin typeface="Times New Roman" pitchFamily="18" charset="0"/>
                <a:cs typeface="Times New Roman" pitchFamily="18" charset="0"/>
              </a:rPr>
              <a:t>mmass</a:t>
            </a:r>
            <a:r>
              <a:rPr lang="en-US" altLang="en-US" sz="2400" b="1" dirty="0">
                <a:latin typeface="Times New Roman" pitchFamily="18" charset="0"/>
                <a:cs typeface="Times New Roman" pitchFamily="18" charset="0"/>
              </a:rPr>
              <a:t>") </a:t>
            </a:r>
            <a:r>
              <a:rPr lang="en-US" altLang="en-US" sz="2400" dirty="0">
                <a:latin typeface="Times New Roman" pitchFamily="18" charset="0"/>
                <a:cs typeface="Times New Roman" pitchFamily="18" charset="0"/>
              </a:rPr>
              <a:t>#Install package </a:t>
            </a:r>
            <a:r>
              <a:rPr lang="en-US" altLang="en-US" sz="2400" dirty="0" err="1">
                <a:latin typeface="Times New Roman" pitchFamily="18" charset="0"/>
                <a:cs typeface="Times New Roman" pitchFamily="18" charset="0"/>
              </a:rPr>
              <a:t>mmass</a:t>
            </a:r>
            <a:r>
              <a:rPr lang="en-US" altLang="en-US" sz="2400" dirty="0">
                <a:latin typeface="Times New Roman" pitchFamily="18" charset="0"/>
                <a:cs typeface="Times New Roman" pitchFamily="18" charset="0"/>
              </a:rPr>
              <a:t>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err="1">
                <a:latin typeface="Times New Roman" pitchFamily="18" charset="0"/>
                <a:cs typeface="Times New Roman" pitchFamily="18" charset="0"/>
              </a:rPr>
              <a:t>installed.packages</a:t>
            </a:r>
            <a:r>
              <a:rPr lang="en-US" altLang="en-US" sz="2400" b="1" dirty="0">
                <a:latin typeface="Times New Roman" pitchFamily="18" charset="0"/>
                <a:cs typeface="Times New Roman" pitchFamily="18" charset="0"/>
              </a:rPr>
              <a:t>()</a:t>
            </a:r>
            <a:r>
              <a:rPr lang="en-US" altLang="en-US" sz="2400" dirty="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	#</a:t>
            </a:r>
            <a:r>
              <a:rPr lang="en-US" altLang="en-US" sz="2400" dirty="0">
                <a:latin typeface="Times New Roman" pitchFamily="18" charset="0"/>
                <a:cs typeface="Times New Roman" pitchFamily="18" charset="0"/>
              </a:rPr>
              <a:t>Display all installed packages </a:t>
            </a:r>
            <a:endParaRPr lang="en-US" altLang="en-US" sz="2400" dirty="0" smtClean="0">
              <a:latin typeface="Times New Roman" pitchFamily="18" charset="0"/>
              <a:cs typeface="Times New Roman" pitchFamily="18" charset="0"/>
            </a:endParaRPr>
          </a:p>
          <a:p>
            <a:pPr marL="457200" lvl="1" indent="0" algn="just" eaLnBrk="0" fontAlgn="base" hangingPunct="0">
              <a:lnSpc>
                <a:spcPct val="150000"/>
              </a:lnSpc>
              <a:spcBef>
                <a:spcPct val="0"/>
              </a:spcBef>
              <a:spcAft>
                <a:spcPct val="0"/>
              </a:spcAft>
              <a:buNone/>
            </a:pPr>
            <a:r>
              <a:rPr lang="en-US" altLang="en-US" sz="2400" b="1" dirty="0" smtClean="0">
                <a:latin typeface="Times New Roman" pitchFamily="18" charset="0"/>
                <a:cs typeface="Times New Roman" pitchFamily="18" charset="0"/>
              </a:rPr>
              <a:t>&gt;</a:t>
            </a:r>
            <a:r>
              <a:rPr lang="en-US" altLang="en-US" sz="2400" b="1" dirty="0">
                <a:latin typeface="Times New Roman" pitchFamily="18" charset="0"/>
                <a:cs typeface="Times New Roman" pitchFamily="18" charset="0"/>
              </a:rPr>
              <a:t>ls("</a:t>
            </a:r>
            <a:r>
              <a:rPr lang="en-US" altLang="en-US" sz="2400" b="1" dirty="0" err="1">
                <a:latin typeface="Times New Roman" pitchFamily="18" charset="0"/>
                <a:cs typeface="Times New Roman" pitchFamily="18" charset="0"/>
              </a:rPr>
              <a:t>package:base</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 </a:t>
            </a:r>
            <a:r>
              <a:rPr lang="en-US" altLang="en-US" sz="2400" dirty="0">
                <a:latin typeface="Times New Roman" pitchFamily="18" charset="0"/>
                <a:cs typeface="Times New Roman" pitchFamily="18" charset="0"/>
              </a:rPr>
              <a:t>#List all functions of R Base </a:t>
            </a:r>
            <a:endParaRPr lang="en-US" altLang="en-US" sz="2400" dirty="0">
              <a:latin typeface="Times New Roman" pitchFamily="18" charset="0"/>
              <a:cs typeface="Times New Roman" pitchFamily="18" charset="0"/>
            </a:endParaRPr>
          </a:p>
          <a:p>
            <a:pPr marL="457200" lvl="1" indent="0" algn="just" eaLnBrk="0" fontAlgn="base" hangingPunct="0">
              <a:lnSpc>
                <a:spcPct val="100000"/>
              </a:lnSpc>
              <a:spcBef>
                <a:spcPct val="0"/>
              </a:spcBef>
              <a:spcAft>
                <a:spcPct val="0"/>
              </a:spcAft>
              <a:buFontTx/>
              <a:buNone/>
            </a:pPr>
            <a:endParaRPr kumimoji="0" lang="en-US" altLang="en-US" sz="2400" b="0" i="0" u="none" strike="noStrike" cap="none" normalizeH="0" baseline="0" dirty="0" smtClean="0">
              <a:ln>
                <a:noFill/>
              </a:ln>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751" y="196948"/>
            <a:ext cx="7886700" cy="858130"/>
          </a:xfrm>
        </p:spPr>
        <p:txBody>
          <a:bodyPr/>
          <a:lstStyle/>
          <a:p>
            <a:pPr algn="ctr"/>
            <a:r>
              <a:rPr lang="en-US" b="1" dirty="0" smtClean="0">
                <a:latin typeface="Times New Roman" pitchFamily="18" charset="0"/>
                <a:cs typeface="Times New Roman" pitchFamily="18" charset="0"/>
              </a:rPr>
              <a:t>R - PACKAGES</a:t>
            </a:r>
            <a:endParaRPr lang="en-US" b="1" dirty="0"/>
          </a:p>
        </p:txBody>
      </p:sp>
      <p:sp>
        <p:nvSpPr>
          <p:cNvPr id="3" name="Rectangle 2"/>
          <p:cNvSpPr/>
          <p:nvPr/>
        </p:nvSpPr>
        <p:spPr>
          <a:xfrm>
            <a:off x="223324" y="1827853"/>
            <a:ext cx="8507437" cy="1815882"/>
          </a:xfrm>
          <a:prstGeom prst="rect">
            <a:avLst/>
          </a:prstGeom>
        </p:spPr>
        <p:txBody>
          <a:bodyPr wrap="square">
            <a:spAutoFit/>
          </a:bodyPr>
          <a:lstStyle/>
          <a:p>
            <a:r>
              <a:rPr lang="en-US" sz="2800" dirty="0">
                <a:solidFill>
                  <a:srgbClr val="333333"/>
                </a:solidFill>
                <a:latin typeface="Times New Roman" pitchFamily="18" charset="0"/>
                <a:cs typeface="Times New Roman" pitchFamily="18" charset="0"/>
              </a:rPr>
              <a:t>How many packages exist on </a:t>
            </a:r>
            <a:r>
              <a:rPr lang="en-US" sz="2800" u="sng" dirty="0">
                <a:solidFill>
                  <a:srgbClr val="003366"/>
                </a:solidFill>
                <a:latin typeface="Times New Roman" pitchFamily="18" charset="0"/>
                <a:cs typeface="Times New Roman" pitchFamily="18" charset="0"/>
                <a:hlinkClick r:id="rId1" tooltip="CRAN"/>
              </a:rPr>
              <a:t>CRAN</a:t>
            </a:r>
            <a:r>
              <a:rPr lang="en-US" sz="2800" dirty="0">
                <a:solidFill>
                  <a:srgbClr val="333333"/>
                </a:solidFill>
                <a:latin typeface="Times New Roman" pitchFamily="18" charset="0"/>
                <a:cs typeface="Times New Roman" pitchFamily="18" charset="0"/>
              </a:rPr>
              <a:t>?  </a:t>
            </a:r>
            <a:endParaRPr lang="en-US" sz="2800" dirty="0" smtClean="0">
              <a:solidFill>
                <a:srgbClr val="333333"/>
              </a:solidFill>
              <a:latin typeface="Times New Roman" pitchFamily="18" charset="0"/>
              <a:cs typeface="Times New Roman" pitchFamily="18" charset="0"/>
            </a:endParaRPr>
          </a:p>
          <a:p>
            <a:endParaRPr lang="en-US" sz="2800" dirty="0" smtClean="0">
              <a:solidFill>
                <a:srgbClr val="333333"/>
              </a:solidFill>
              <a:latin typeface="Times New Roman" pitchFamily="18" charset="0"/>
              <a:cs typeface="Times New Roman" pitchFamily="18" charset="0"/>
            </a:endParaRPr>
          </a:p>
          <a:p>
            <a:pPr algn="ctr"/>
            <a:r>
              <a:rPr lang="en-US" sz="2800" dirty="0" smtClean="0">
                <a:solidFill>
                  <a:srgbClr val="333333"/>
                </a:solidFill>
                <a:latin typeface="Times New Roman" pitchFamily="18" charset="0"/>
                <a:cs typeface="Times New Roman" pitchFamily="18" charset="0"/>
              </a:rPr>
              <a:t>The </a:t>
            </a:r>
            <a:r>
              <a:rPr lang="en-US" sz="2800" dirty="0">
                <a:solidFill>
                  <a:srgbClr val="333333"/>
                </a:solidFill>
                <a:latin typeface="Times New Roman" pitchFamily="18" charset="0"/>
                <a:cs typeface="Times New Roman" pitchFamily="18" charset="0"/>
              </a:rPr>
              <a:t>answer is</a:t>
            </a:r>
            <a:r>
              <a:rPr lang="en-US" sz="2800" b="1" dirty="0">
                <a:solidFill>
                  <a:srgbClr val="333333"/>
                </a:solidFill>
                <a:latin typeface="Times New Roman" pitchFamily="18" charset="0"/>
                <a:cs typeface="Times New Roman" pitchFamily="18" charset="0"/>
              </a:rPr>
              <a:t> 6,789 </a:t>
            </a:r>
            <a:r>
              <a:rPr lang="en-US" sz="2800" dirty="0">
                <a:solidFill>
                  <a:srgbClr val="333333"/>
                </a:solidFill>
                <a:latin typeface="Times New Roman" pitchFamily="18" charset="0"/>
                <a:cs typeface="Times New Roman" pitchFamily="18" charset="0"/>
              </a:rPr>
              <a:t>(on June 18th, 2015</a:t>
            </a:r>
            <a:r>
              <a:rPr lang="en-US" sz="2800" dirty="0" smtClean="0">
                <a:solidFill>
                  <a:srgbClr val="333333"/>
                </a:solidFill>
                <a:latin typeface="Times New Roman" pitchFamily="18" charset="0"/>
                <a:cs typeface="Times New Roman" pitchFamily="18" charset="0"/>
              </a:rPr>
              <a:t>).</a:t>
            </a:r>
            <a:endParaRPr lang="en-US" sz="2800" dirty="0" smtClean="0">
              <a:solidFill>
                <a:srgbClr val="333333"/>
              </a:solidFill>
              <a:latin typeface="Times New Roman" pitchFamily="18" charset="0"/>
              <a:cs typeface="Times New Roman" pitchFamily="18" charset="0"/>
            </a:endParaRPr>
          </a:p>
          <a:p>
            <a:pPr algn="ctr"/>
            <a:r>
              <a:rPr lang="en-US" sz="2800" dirty="0" smtClean="0">
                <a:solidFill>
                  <a:srgbClr val="333333"/>
                </a:solidFill>
                <a:latin typeface="Times New Roman" pitchFamily="18" charset="0"/>
                <a:cs typeface="Times New Roman" pitchFamily="18" charset="0"/>
              </a:rPr>
              <a:t>10,000 (2017)</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734" y="0"/>
            <a:ext cx="2642344" cy="342558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2"/>
          <a:stretch>
            <a:fillRect/>
          </a:stretch>
        </p:blipFill>
        <p:spPr>
          <a:xfrm>
            <a:off x="2907163" y="0"/>
            <a:ext cx="2518405" cy="342558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5814797" y="1"/>
            <a:ext cx="2803764" cy="342558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a:off x="8733" y="3698544"/>
            <a:ext cx="2642345" cy="315945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2907164" y="3698544"/>
            <a:ext cx="2518405" cy="310486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a:stretch>
            <a:fillRect/>
          </a:stretch>
        </p:blipFill>
        <p:spPr>
          <a:xfrm>
            <a:off x="5814797" y="3698544"/>
            <a:ext cx="2803764" cy="315945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0442"/>
            <a:ext cx="9144000" cy="6847559"/>
          </a:xfrm>
          <a:prstGeom prst="rect">
            <a:avLst/>
          </a:prstGeom>
        </p:spPr>
      </p:pic>
      <p:pic>
        <p:nvPicPr>
          <p:cNvPr id="3" name="Picture 2" descr="https://encrypted-tbn1.gstatic.com/images?q=tbn:ANd9GcTjpiX_9I-g58x5s7rUj0VHI81JxjUc66jxvQlkgdSpSOmmYu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561" y="4250028"/>
            <a:ext cx="3435439" cy="2485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9144000" cy="685800"/>
          </a:xfrm>
        </p:spPr>
        <p:txBody>
          <a:bodyPr>
            <a:noAutofit/>
          </a:bodyPr>
          <a:lstStyle/>
          <a:p>
            <a:r>
              <a:rPr lang="en-US" altLang="en-US" b="1" dirty="0" smtClean="0">
                <a:latin typeface="Times New Roman" pitchFamily="18" charset="0"/>
                <a:cs typeface="Times New Roman" pitchFamily="18" charset="0"/>
              </a:rPr>
              <a:t>R As A Calculator</a:t>
            </a:r>
            <a:endParaRPr lang="de-DE" altLang="zh-TW" b="1" dirty="0">
              <a:latin typeface="Times New Roman" pitchFamily="18" charset="0"/>
              <a:cs typeface="Times New Roman" pitchFamily="18" charset="0"/>
            </a:endParaRPr>
          </a:p>
        </p:txBody>
      </p:sp>
      <p:sp>
        <p:nvSpPr>
          <p:cNvPr id="29699" name="Rectangle 3"/>
          <p:cNvSpPr>
            <a:spLocks noChangeArrowheads="1"/>
          </p:cNvSpPr>
          <p:nvPr/>
        </p:nvSpPr>
        <p:spPr bwMode="auto">
          <a:xfrm>
            <a:off x="152400" y="1524000"/>
            <a:ext cx="388620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TW" altLang="de-DE" dirty="0"/>
              <a:t>&gt; </a:t>
            </a:r>
            <a:r>
              <a:rPr lang="de-DE" altLang="zh-TW" dirty="0"/>
              <a:t>log2(32)</a:t>
            </a:r>
            <a:endParaRPr lang="de-DE" altLang="zh-TW" dirty="0"/>
          </a:p>
          <a:p>
            <a:pPr>
              <a:spcBef>
                <a:spcPct val="50000"/>
              </a:spcBef>
            </a:pPr>
            <a:r>
              <a:rPr lang="de-DE" altLang="zh-TW" dirty="0"/>
              <a:t>[1] 5</a:t>
            </a:r>
            <a:endParaRPr lang="de-DE" altLang="zh-TW" dirty="0"/>
          </a:p>
          <a:p>
            <a:pPr>
              <a:buFont typeface="Wingdings" panose="05000000000000000000" charset="2"/>
              <a:buNone/>
            </a:pPr>
            <a:endParaRPr lang="en-US" altLang="en-US" dirty="0"/>
          </a:p>
          <a:p>
            <a:pPr>
              <a:buFont typeface="Wingdings" panose="05000000000000000000" charset="2"/>
              <a:buNone/>
            </a:pPr>
            <a:r>
              <a:rPr lang="en-US" altLang="en-US" dirty="0"/>
              <a:t>&gt; </a:t>
            </a:r>
            <a:r>
              <a:rPr lang="de-DE" altLang="zh-TW" dirty="0"/>
              <a:t>sqrt(2)</a:t>
            </a:r>
            <a:endParaRPr lang="en-US" altLang="en-US" dirty="0"/>
          </a:p>
          <a:p>
            <a:pPr>
              <a:spcBef>
                <a:spcPct val="50000"/>
              </a:spcBef>
              <a:buFont typeface="Wingdings" panose="05000000000000000000" charset="2"/>
              <a:buNone/>
            </a:pPr>
            <a:r>
              <a:rPr lang="de-DE" altLang="zh-TW" dirty="0"/>
              <a:t>[1] 1.414214</a:t>
            </a:r>
            <a:endParaRPr lang="en-US" altLang="en-US" dirty="0"/>
          </a:p>
          <a:p>
            <a:pPr>
              <a:spcBef>
                <a:spcPct val="50000"/>
              </a:spcBef>
              <a:buFont typeface="Wingdings" panose="05000000000000000000" charset="2"/>
              <a:buNone/>
            </a:pPr>
            <a:endParaRPr lang="en-US" altLang="en-US" dirty="0"/>
          </a:p>
          <a:p>
            <a:pPr>
              <a:buFont typeface="Wingdings" panose="05000000000000000000" charset="2"/>
              <a:buNone/>
            </a:pPr>
            <a:r>
              <a:rPr lang="en-US" altLang="en-US" dirty="0"/>
              <a:t>&gt; </a:t>
            </a:r>
            <a:r>
              <a:rPr lang="en-US" altLang="en-US" dirty="0" err="1"/>
              <a:t>seq</a:t>
            </a:r>
            <a:r>
              <a:rPr lang="en-US" altLang="en-US" dirty="0"/>
              <a:t>(0, 5, length=6)</a:t>
            </a:r>
            <a:endParaRPr lang="en-US" altLang="en-US" dirty="0"/>
          </a:p>
          <a:p>
            <a:pPr>
              <a:spcBef>
                <a:spcPct val="50000"/>
              </a:spcBef>
              <a:buFont typeface="Wingdings" panose="05000000000000000000" charset="2"/>
              <a:buNone/>
            </a:pPr>
            <a:r>
              <a:rPr lang="en-US" altLang="en-US" dirty="0"/>
              <a:t>[1] 0 1 2 3 4 5</a:t>
            </a:r>
            <a:endParaRPr lang="en-US" altLang="en-US" dirty="0"/>
          </a:p>
          <a:p>
            <a:pPr>
              <a:spcBef>
                <a:spcPct val="50000"/>
              </a:spcBef>
              <a:buFont typeface="Wingdings" panose="05000000000000000000" charset="2"/>
              <a:buNone/>
            </a:pPr>
            <a:endParaRPr lang="en-US" altLang="en-US" dirty="0"/>
          </a:p>
          <a:p>
            <a:pPr>
              <a:buFont typeface="Wingdings" panose="05000000000000000000" charset="2"/>
              <a:buNone/>
            </a:pPr>
            <a:r>
              <a:rPr lang="en-US" altLang="en-US" dirty="0"/>
              <a:t>&gt; plot(sin(</a:t>
            </a:r>
            <a:r>
              <a:rPr lang="en-US" altLang="en-US" dirty="0" err="1"/>
              <a:t>seq</a:t>
            </a:r>
            <a:r>
              <a:rPr lang="en-US" altLang="en-US" dirty="0"/>
              <a:t>(0, 2*pi, length=100)))</a:t>
            </a:r>
            <a:endParaRPr lang="de-DE" altLang="zh-TW" dirty="0"/>
          </a:p>
        </p:txBody>
      </p:sp>
      <p:pic>
        <p:nvPicPr>
          <p:cNvPr id="29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3401" y="990600"/>
            <a:ext cx="3470672" cy="433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Rectangle 5"/>
          <p:cNvSpPr>
            <a:spLocks noChangeArrowheads="1"/>
          </p:cNvSpPr>
          <p:nvPr/>
        </p:nvSpPr>
        <p:spPr bwMode="auto">
          <a:xfrm>
            <a:off x="4343400" y="914400"/>
            <a:ext cx="3429000" cy="4495800"/>
          </a:xfrm>
          <a:prstGeom prst="rect">
            <a:avLst/>
          </a:prstGeom>
          <a:noFill/>
          <a:ln w="1905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6932" y="228600"/>
            <a:ext cx="7342568" cy="609600"/>
          </a:xfrm>
        </p:spPr>
        <p:txBody>
          <a:bodyPr/>
          <a:lstStyle/>
          <a:p>
            <a:r>
              <a:rPr lang="en-US" altLang="en-US" sz="3200" b="1" dirty="0">
                <a:latin typeface="Times New Roman" pitchFamily="18" charset="0"/>
                <a:cs typeface="Times New Roman" pitchFamily="18" charset="0"/>
              </a:rPr>
              <a:t>Object orientation</a:t>
            </a:r>
            <a:endParaRPr lang="de-DE" altLang="zh-TW" sz="3200" b="1" dirty="0">
              <a:latin typeface="Times New Roman" pitchFamily="18" charset="0"/>
              <a:cs typeface="Times New Roman" pitchFamily="18" charset="0"/>
            </a:endParaRPr>
          </a:p>
        </p:txBody>
      </p:sp>
      <p:sp>
        <p:nvSpPr>
          <p:cNvPr id="44035" name="Text Box 3"/>
          <p:cNvSpPr txBox="1">
            <a:spLocks noChangeArrowheads="1"/>
          </p:cNvSpPr>
          <p:nvPr/>
        </p:nvSpPr>
        <p:spPr bwMode="auto">
          <a:xfrm>
            <a:off x="152400" y="914400"/>
            <a:ext cx="8686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7325" indent="-187325">
              <a:defRPr kumimoji="1" sz="2400">
                <a:solidFill>
                  <a:schemeClr val="tx1"/>
                </a:solidFill>
                <a:latin typeface="Times New Roman" pitchFamily="18" charset="0"/>
                <a:ea typeface="新細明體" panose="02020500000000000000" pitchFamily="18" charset="-120"/>
              </a:defRPr>
            </a:lvl1pPr>
            <a:lvl2pPr>
              <a:defRPr kumimoji="1" sz="2400">
                <a:solidFill>
                  <a:schemeClr val="tx1"/>
                </a:solidFill>
                <a:latin typeface="Times New Roman" pitchFamily="18" charset="0"/>
                <a:ea typeface="新細明體" panose="02020500000000000000" pitchFamily="18" charset="-120"/>
              </a:defRPr>
            </a:lvl2pPr>
            <a:lvl3pPr>
              <a:defRPr kumimoji="1" sz="2400">
                <a:solidFill>
                  <a:schemeClr val="tx1"/>
                </a:solidFill>
                <a:latin typeface="Times New Roman" pitchFamily="18" charset="0"/>
                <a:ea typeface="新細明體" panose="02020500000000000000" pitchFamily="18" charset="-120"/>
              </a:defRPr>
            </a:lvl3pPr>
            <a:lvl4pPr>
              <a:defRPr kumimoji="1" sz="2400">
                <a:solidFill>
                  <a:schemeClr val="tx1"/>
                </a:solidFill>
                <a:latin typeface="Times New Roman" pitchFamily="18" charset="0"/>
                <a:ea typeface="新細明體" panose="02020500000000000000" pitchFamily="18" charset="-120"/>
              </a:defRPr>
            </a:lvl4pPr>
            <a:lvl5pPr>
              <a:defRPr kumimoji="1" sz="2400">
                <a:solidFill>
                  <a:schemeClr val="tx1"/>
                </a:solidFill>
                <a:latin typeface="Times New Roman" pitchFamily="18" charset="0"/>
                <a:ea typeface="新細明體" panose="02020500000000000000" pitchFamily="18" charset="-120"/>
              </a:defRPr>
            </a:lvl5pPr>
            <a:lvl6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6pPr>
            <a:lvl7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7pPr>
            <a:lvl8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8pPr>
            <a:lvl9pPr fontAlgn="base">
              <a:spcBef>
                <a:spcPct val="0"/>
              </a:spcBef>
              <a:spcAft>
                <a:spcPct val="0"/>
              </a:spcAft>
              <a:defRPr kumimoji="1" sz="2400">
                <a:solidFill>
                  <a:schemeClr val="tx1"/>
                </a:solidFill>
                <a:latin typeface="Times New Roman" pitchFamily="18" charset="0"/>
                <a:ea typeface="新細明體" panose="02020500000000000000" pitchFamily="18" charset="-120"/>
              </a:defRPr>
            </a:lvl9pPr>
          </a:lstStyle>
          <a:p>
            <a:pPr>
              <a:spcBef>
                <a:spcPct val="50000"/>
              </a:spcBef>
            </a:pPr>
            <a:r>
              <a:rPr kumimoji="0" lang="en-US" altLang="en-US" dirty="0"/>
              <a:t>primitive (or: atomic) data types in R are:</a:t>
            </a:r>
            <a:endParaRPr kumimoji="0" lang="en-US" altLang="en-US" dirty="0"/>
          </a:p>
          <a:p>
            <a:pPr>
              <a:buFontTx/>
              <a:buChar char="•"/>
            </a:pPr>
            <a:endParaRPr kumimoji="0" lang="en-US" altLang="en-US" dirty="0"/>
          </a:p>
          <a:p>
            <a:pPr>
              <a:buFontTx/>
              <a:buChar char="•"/>
            </a:pPr>
            <a:r>
              <a:rPr kumimoji="0" lang="en-US" altLang="en-US" dirty="0"/>
              <a:t>numeric    (integer, double, complex)</a:t>
            </a:r>
            <a:endParaRPr kumimoji="0" lang="en-US" altLang="en-US" dirty="0"/>
          </a:p>
          <a:p>
            <a:pPr>
              <a:buFontTx/>
              <a:buChar char="•"/>
            </a:pPr>
            <a:r>
              <a:rPr kumimoji="0" lang="en-US" altLang="en-US" dirty="0"/>
              <a:t>character</a:t>
            </a:r>
            <a:endParaRPr kumimoji="0" lang="en-US" altLang="en-US" dirty="0"/>
          </a:p>
          <a:p>
            <a:pPr>
              <a:buFontTx/>
              <a:buChar char="•"/>
            </a:pPr>
            <a:r>
              <a:rPr kumimoji="0" lang="en-US" altLang="en-US" dirty="0"/>
              <a:t>logical</a:t>
            </a:r>
            <a:endParaRPr kumimoji="0" lang="en-US" altLang="en-US" dirty="0"/>
          </a:p>
          <a:p>
            <a:pPr>
              <a:buFontTx/>
              <a:buChar char="•"/>
            </a:pPr>
            <a:r>
              <a:rPr kumimoji="0" lang="en-US" altLang="en-US" dirty="0"/>
              <a:t>function</a:t>
            </a:r>
            <a:endParaRPr kumimoji="0" lang="en-US" altLang="en-US" dirty="0"/>
          </a:p>
          <a:p>
            <a:pPr>
              <a:spcBef>
                <a:spcPct val="50000"/>
              </a:spcBef>
            </a:pPr>
            <a:r>
              <a:rPr kumimoji="0" lang="en-US" altLang="en-US" dirty="0"/>
              <a:t>out of these, vectors, arrays, lists can be built.</a:t>
            </a:r>
            <a:endParaRPr kumimoji="0" lang="en-US" altLang="en-US" dirty="0"/>
          </a:p>
          <a:p>
            <a:pPr>
              <a:spcBef>
                <a:spcPct val="50000"/>
              </a:spcBef>
            </a:pPr>
            <a:endParaRPr kumimoji="0" lang="zh-TW" altLang="de-DE"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886700" cy="709684"/>
          </a:xfrm>
        </p:spPr>
        <p:txBody>
          <a:bodyPr>
            <a:normAutofit/>
          </a:bodyPr>
          <a:lstStyle/>
          <a:p>
            <a:r>
              <a:rPr lang="en-IN" sz="3600" b="1" dirty="0" smtClean="0"/>
              <a:t>1. Variables</a:t>
            </a:r>
            <a:endParaRPr lang="en-IN" sz="3600" b="1" dirty="0"/>
          </a:p>
        </p:txBody>
      </p:sp>
      <p:sp>
        <p:nvSpPr>
          <p:cNvPr id="3" name="Content Placeholder 2"/>
          <p:cNvSpPr>
            <a:spLocks noGrp="1"/>
          </p:cNvSpPr>
          <p:nvPr>
            <p:ph idx="1"/>
          </p:nvPr>
        </p:nvSpPr>
        <p:spPr>
          <a:xfrm>
            <a:off x="127095" y="774749"/>
            <a:ext cx="8859956" cy="5912654"/>
          </a:xfrm>
        </p:spPr>
        <p:txBody>
          <a:bodyPr>
            <a:normAutofit fontScale="85000" lnSpcReduction="10000"/>
          </a:bodyPr>
          <a:lstStyle/>
          <a:p>
            <a:r>
              <a:rPr lang="en-IN" dirty="0" smtClean="0"/>
              <a:t> Store a variable to reuse later</a:t>
            </a:r>
            <a:endParaRPr lang="en-IN" dirty="0" smtClean="0"/>
          </a:p>
          <a:p>
            <a:r>
              <a:rPr lang="en-IN" dirty="0"/>
              <a:t> </a:t>
            </a:r>
            <a:r>
              <a:rPr lang="en-IN" dirty="0" smtClean="0"/>
              <a:t>&lt;- </a:t>
            </a:r>
            <a:endParaRPr lang="en-IN" dirty="0" smtClean="0"/>
          </a:p>
          <a:p>
            <a:pPr marL="0" indent="0">
              <a:buNone/>
            </a:pPr>
            <a:r>
              <a:rPr lang="en-IN" b="1" dirty="0" smtClean="0"/>
              <a:t>Example:</a:t>
            </a:r>
            <a:endParaRPr lang="en-IN" b="1" dirty="0"/>
          </a:p>
          <a:p>
            <a:r>
              <a:rPr lang="en-IN" dirty="0" smtClean="0"/>
              <a:t> height &lt;- 2</a:t>
            </a:r>
            <a:endParaRPr lang="en-IN" dirty="0" smtClean="0"/>
          </a:p>
          <a:p>
            <a:r>
              <a:rPr lang="en-IN" dirty="0"/>
              <a:t> </a:t>
            </a:r>
            <a:r>
              <a:rPr lang="en-IN" dirty="0" smtClean="0"/>
              <a:t>width &lt;- 4</a:t>
            </a:r>
            <a:endParaRPr lang="en-IN" dirty="0" smtClean="0"/>
          </a:p>
          <a:p>
            <a:r>
              <a:rPr lang="en-IN" dirty="0" smtClean="0"/>
              <a:t>Area &lt;- height * width</a:t>
            </a:r>
            <a:endParaRPr lang="en-IN" dirty="0" smtClean="0"/>
          </a:p>
          <a:p>
            <a:endParaRPr lang="en-IN" sz="2400" dirty="0"/>
          </a:p>
          <a:p>
            <a:pPr marL="0" indent="0">
              <a:buNone/>
            </a:pPr>
            <a:r>
              <a:rPr lang="en-IN" sz="3200" b="1" dirty="0" smtClean="0"/>
              <a:t>2. Workspace</a:t>
            </a:r>
            <a:endParaRPr lang="en-IN" sz="3200" b="1" dirty="0" smtClean="0"/>
          </a:p>
          <a:p>
            <a:pPr algn="just"/>
            <a:r>
              <a:rPr lang="en-IN" b="1" dirty="0" smtClean="0"/>
              <a:t> </a:t>
            </a:r>
            <a:r>
              <a:rPr lang="en-IN" dirty="0" smtClean="0"/>
              <a:t>It is a place where variables and information is store in R</a:t>
            </a:r>
            <a:endParaRPr lang="en-IN" dirty="0" smtClean="0"/>
          </a:p>
          <a:p>
            <a:pPr algn="just"/>
            <a:r>
              <a:rPr lang="en-IN" dirty="0"/>
              <a:t> </a:t>
            </a:r>
            <a:r>
              <a:rPr lang="en-IN" dirty="0" smtClean="0"/>
              <a:t>Can access the objects in the workspace with ls( ) function</a:t>
            </a:r>
            <a:endParaRPr lang="en-IN" dirty="0" smtClean="0"/>
          </a:p>
          <a:p>
            <a:endParaRPr lang="en-IN" b="1" dirty="0"/>
          </a:p>
          <a:p>
            <a:r>
              <a:rPr lang="en-IN" b="1" dirty="0" smtClean="0"/>
              <a:t>  ls( )</a:t>
            </a:r>
            <a:endParaRPr lang="en-IN" b="1"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a:srcRect/>
          <a:stretch>
            <a:fillRect/>
          </a:stretch>
        </p:blipFill>
        <p:spPr bwMode="auto">
          <a:xfrm>
            <a:off x="1143000" y="0"/>
            <a:ext cx="6901612"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0"/>
            <a:ext cx="5829300" cy="609600"/>
          </a:xfrm>
        </p:spPr>
        <p:txBody>
          <a:bodyPr>
            <a:noAutofit/>
          </a:bodyPr>
          <a:lstStyle/>
          <a:p>
            <a:pPr algn="l"/>
            <a:r>
              <a:rPr lang="en-US" altLang="en-US" dirty="0" smtClean="0">
                <a:latin typeface="Times New Roman" pitchFamily="18" charset="0"/>
                <a:cs typeface="Times New Roman" pitchFamily="18" charset="0"/>
              </a:rPr>
              <a:t>Variables</a:t>
            </a:r>
            <a:endParaRPr lang="de-DE" altLang="zh-TW" dirty="0">
              <a:latin typeface="Times New Roman" pitchFamily="18" charset="0"/>
              <a:cs typeface="Times New Roman" pitchFamily="18" charset="0"/>
            </a:endParaRPr>
          </a:p>
        </p:txBody>
      </p:sp>
      <p:sp>
        <p:nvSpPr>
          <p:cNvPr id="30723" name="Rectangle 3"/>
          <p:cNvSpPr>
            <a:spLocks noChangeArrowheads="1"/>
          </p:cNvSpPr>
          <p:nvPr/>
        </p:nvSpPr>
        <p:spPr bwMode="auto">
          <a:xfrm>
            <a:off x="304800" y="914402"/>
            <a:ext cx="8610600" cy="732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TW" altLang="de-DE" sz="2400" dirty="0"/>
              <a:t>&gt; </a:t>
            </a:r>
            <a:r>
              <a:rPr lang="de-DE" altLang="zh-TW" sz="2400" dirty="0"/>
              <a:t>a = 49</a:t>
            </a:r>
            <a:endParaRPr lang="de-DE" altLang="zh-TW" sz="2400" dirty="0"/>
          </a:p>
          <a:p>
            <a:r>
              <a:rPr lang="de-DE" altLang="zh-TW" sz="2400" dirty="0"/>
              <a:t>&gt; sqrt(a)</a:t>
            </a:r>
            <a:endParaRPr lang="de-DE" altLang="zh-TW" sz="2400" dirty="0"/>
          </a:p>
          <a:p>
            <a:r>
              <a:rPr lang="de-DE" altLang="zh-TW" sz="2400" dirty="0"/>
              <a:t>[1] </a:t>
            </a:r>
            <a:r>
              <a:rPr lang="de-DE" altLang="zh-TW" sz="2400" dirty="0" smtClean="0"/>
              <a:t>7</a:t>
            </a:r>
            <a:endParaRPr lang="de-DE" altLang="zh-TW" sz="2400" dirty="0" smtClean="0"/>
          </a:p>
          <a:p>
            <a:endParaRPr lang="en-US" altLang="en-US" sz="2400" dirty="0"/>
          </a:p>
          <a:p>
            <a:pPr>
              <a:spcBef>
                <a:spcPct val="100000"/>
              </a:spcBef>
            </a:pPr>
            <a:r>
              <a:rPr lang="de-DE" altLang="zh-TW" sz="2400" dirty="0"/>
              <a:t>&gt; a = "The </a:t>
            </a:r>
            <a:r>
              <a:rPr lang="de-DE" altLang="zh-TW" sz="2400" dirty="0">
                <a:solidFill>
                  <a:srgbClr val="FF0000"/>
                </a:solidFill>
              </a:rPr>
              <a:t>dog</a:t>
            </a:r>
            <a:r>
              <a:rPr lang="de-DE" altLang="zh-TW" sz="2400" dirty="0"/>
              <a:t> ate my homework"</a:t>
            </a:r>
            <a:endParaRPr lang="de-DE" altLang="zh-TW" sz="2400" dirty="0"/>
          </a:p>
          <a:p>
            <a:r>
              <a:rPr lang="de-DE" altLang="zh-TW" sz="2400" dirty="0"/>
              <a:t>&gt; sub("dog","cat",a)</a:t>
            </a:r>
            <a:endParaRPr lang="de-DE" altLang="zh-TW" sz="2400" dirty="0"/>
          </a:p>
          <a:p>
            <a:r>
              <a:rPr lang="de-DE" altLang="zh-TW" sz="2400" dirty="0"/>
              <a:t>[1] "The </a:t>
            </a:r>
            <a:r>
              <a:rPr lang="de-DE" altLang="zh-TW" sz="2400" dirty="0">
                <a:solidFill>
                  <a:srgbClr val="FF0000"/>
                </a:solidFill>
              </a:rPr>
              <a:t>cat</a:t>
            </a:r>
            <a:r>
              <a:rPr lang="de-DE" altLang="zh-TW" sz="2400" dirty="0"/>
              <a:t> ate my homework“</a:t>
            </a:r>
            <a:endParaRPr lang="en-US" altLang="en-US" sz="2400" dirty="0"/>
          </a:p>
          <a:p>
            <a:endParaRPr lang="en-US" altLang="en-US" sz="2400" dirty="0" smtClean="0"/>
          </a:p>
          <a:p>
            <a:endParaRPr lang="en-US" altLang="en-US" sz="2400" dirty="0"/>
          </a:p>
          <a:p>
            <a:r>
              <a:rPr lang="en-US" altLang="en-US" sz="2400" dirty="0"/>
              <a:t>&gt; a = (1+1==3)</a:t>
            </a:r>
            <a:endParaRPr lang="en-US" altLang="en-US" sz="2400" dirty="0"/>
          </a:p>
          <a:p>
            <a:r>
              <a:rPr lang="en-US" altLang="en-US" sz="2400" dirty="0"/>
              <a:t>&gt; a</a:t>
            </a:r>
            <a:endParaRPr lang="en-US" altLang="en-US" sz="2400" dirty="0"/>
          </a:p>
          <a:p>
            <a:r>
              <a:rPr lang="en-US" altLang="en-US" sz="2400" dirty="0"/>
              <a:t>[1] </a:t>
            </a:r>
            <a:r>
              <a:rPr lang="en-US" altLang="en-US" sz="2400" dirty="0" smtClean="0"/>
              <a:t>FALSE</a:t>
            </a:r>
            <a:endParaRPr lang="en-US" altLang="en-US" sz="2400" dirty="0" smtClean="0"/>
          </a:p>
          <a:p>
            <a:endParaRPr lang="en-US" altLang="en-US" sz="2400" dirty="0" smtClean="0"/>
          </a:p>
          <a:p>
            <a:r>
              <a:rPr lang="en-IN" sz="2400" b="1" dirty="0" smtClean="0"/>
              <a:t>3. Comments</a:t>
            </a:r>
            <a:endParaRPr lang="en-IN" sz="2400" b="1" dirty="0" smtClean="0"/>
          </a:p>
          <a:p>
            <a:r>
              <a:rPr lang="en-IN" sz="2400" b="1" dirty="0" smtClean="0"/>
              <a:t># create variables height and width</a:t>
            </a:r>
            <a:endParaRPr lang="en-IN" sz="2400" b="1" dirty="0" smtClean="0"/>
          </a:p>
          <a:p>
            <a:endParaRPr lang="en-US" altLang="en-US" sz="2400" dirty="0"/>
          </a:p>
          <a:p>
            <a:endParaRPr lang="en-US" altLang="en-US" sz="2400" dirty="0"/>
          </a:p>
          <a:p>
            <a:endParaRPr lang="zh-TW" altLang="de-DE" sz="3600" b="1" dirty="0">
              <a:latin typeface="Comic Sans MS" panose="030F0702030302020204" pitchFamily="66" charset="0"/>
            </a:endParaRPr>
          </a:p>
        </p:txBody>
      </p:sp>
      <p:sp>
        <p:nvSpPr>
          <p:cNvPr id="30724" name="Text Box 4"/>
          <p:cNvSpPr txBox="1">
            <a:spLocks noChangeArrowheads="1"/>
          </p:cNvSpPr>
          <p:nvPr/>
        </p:nvSpPr>
        <p:spPr bwMode="auto">
          <a:xfrm>
            <a:off x="5867400" y="1219202"/>
            <a:ext cx="1790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a:solidFill>
                  <a:srgbClr val="FF3300"/>
                </a:solidFill>
                <a:latin typeface="Comic Sans MS" panose="030F0702030302020204" pitchFamily="66" charset="0"/>
              </a:rPr>
              <a:t>numeric</a:t>
            </a:r>
            <a:endParaRPr lang="de-DE" altLang="zh-TW" sz="2800">
              <a:solidFill>
                <a:srgbClr val="FF3300"/>
              </a:solidFill>
              <a:latin typeface="Comic Sans MS" panose="030F0702030302020204" pitchFamily="66" charset="0"/>
            </a:endParaRPr>
          </a:p>
        </p:txBody>
      </p:sp>
      <p:sp>
        <p:nvSpPr>
          <p:cNvPr id="30725" name="Text Box 5"/>
          <p:cNvSpPr txBox="1">
            <a:spLocks noChangeArrowheads="1"/>
          </p:cNvSpPr>
          <p:nvPr/>
        </p:nvSpPr>
        <p:spPr bwMode="auto">
          <a:xfrm>
            <a:off x="5715000" y="2590800"/>
            <a:ext cx="20002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endParaRPr lang="en-US" altLang="en-US" sz="2800" dirty="0" smtClean="0">
              <a:solidFill>
                <a:srgbClr val="FF3300"/>
              </a:solidFill>
              <a:latin typeface="Comic Sans MS" panose="030F0702030302020204" pitchFamily="66" charset="0"/>
            </a:endParaRPr>
          </a:p>
          <a:p>
            <a:pPr algn="ctr">
              <a:spcBef>
                <a:spcPct val="50000"/>
              </a:spcBef>
            </a:pPr>
            <a:r>
              <a:rPr lang="en-US" altLang="en-US" sz="2800" dirty="0" smtClean="0">
                <a:solidFill>
                  <a:srgbClr val="FF3300"/>
                </a:solidFill>
                <a:latin typeface="Comic Sans MS" panose="030F0702030302020204" pitchFamily="66" charset="0"/>
              </a:rPr>
              <a:t>character </a:t>
            </a:r>
            <a:r>
              <a:rPr lang="en-US" altLang="en-US" sz="2800" dirty="0">
                <a:solidFill>
                  <a:srgbClr val="FF3300"/>
                </a:solidFill>
                <a:latin typeface="Comic Sans MS" panose="030F0702030302020204" pitchFamily="66" charset="0"/>
              </a:rPr>
              <a:t>string</a:t>
            </a:r>
            <a:endParaRPr lang="de-DE" altLang="zh-TW" sz="2800" dirty="0">
              <a:solidFill>
                <a:srgbClr val="FF3300"/>
              </a:solidFill>
              <a:latin typeface="Comic Sans MS" panose="030F0702030302020204" pitchFamily="66" charset="0"/>
            </a:endParaRPr>
          </a:p>
        </p:txBody>
      </p:sp>
      <p:sp>
        <p:nvSpPr>
          <p:cNvPr id="30726" name="Text Box 6"/>
          <p:cNvSpPr txBox="1">
            <a:spLocks noChangeArrowheads="1"/>
          </p:cNvSpPr>
          <p:nvPr/>
        </p:nvSpPr>
        <p:spPr bwMode="auto">
          <a:xfrm>
            <a:off x="5867400" y="4191002"/>
            <a:ext cx="19050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endParaRPr lang="en-US" altLang="en-US" sz="2800" dirty="0" smtClean="0">
              <a:solidFill>
                <a:srgbClr val="FF3300"/>
              </a:solidFill>
              <a:latin typeface="Comic Sans MS" panose="030F0702030302020204" pitchFamily="66" charset="0"/>
            </a:endParaRPr>
          </a:p>
          <a:p>
            <a:pPr algn="ctr">
              <a:spcBef>
                <a:spcPct val="50000"/>
              </a:spcBef>
            </a:pPr>
            <a:r>
              <a:rPr lang="en-US" altLang="en-US" sz="2800" dirty="0" smtClean="0">
                <a:solidFill>
                  <a:srgbClr val="FF3300"/>
                </a:solidFill>
                <a:latin typeface="Comic Sans MS" panose="030F0702030302020204" pitchFamily="66" charset="0"/>
              </a:rPr>
              <a:t>logical</a:t>
            </a:r>
            <a:endParaRPr lang="de-DE" altLang="zh-TW" sz="2800" dirty="0">
              <a:solidFill>
                <a:srgbClr val="FF3300"/>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6858001"/>
          </a:xfrm>
        </p:spPr>
        <p:txBody>
          <a:bodyPr>
            <a:normAutofit lnSpcReduction="10000"/>
          </a:bodyPr>
          <a:lstStyle/>
          <a:p>
            <a:pPr marL="0" indent="0">
              <a:buNone/>
            </a:pPr>
            <a:endParaRPr lang="en-IN" sz="3200" b="1" dirty="0" smtClean="0"/>
          </a:p>
          <a:p>
            <a:pPr marL="0" indent="0">
              <a:buNone/>
            </a:pPr>
            <a:r>
              <a:rPr lang="en-IN" sz="3200" b="1" dirty="0" smtClean="0"/>
              <a:t>4. Cleaning workspace</a:t>
            </a:r>
            <a:endParaRPr lang="en-IN" sz="3200" b="1" dirty="0" smtClean="0"/>
          </a:p>
          <a:p>
            <a:pPr lvl="1">
              <a:lnSpc>
                <a:spcPct val="150000"/>
              </a:lnSpc>
              <a:spcBef>
                <a:spcPts val="0"/>
              </a:spcBef>
            </a:pPr>
            <a:endParaRPr lang="en-IN" b="1" dirty="0" smtClean="0"/>
          </a:p>
          <a:p>
            <a:pPr lvl="1" algn="just">
              <a:lnSpc>
                <a:spcPct val="150000"/>
              </a:lnSpc>
              <a:spcBef>
                <a:spcPts val="0"/>
              </a:spcBef>
            </a:pPr>
            <a:r>
              <a:rPr lang="en-IN" sz="2800" dirty="0"/>
              <a:t>If you are working on big projects that have tons of data involved, this workspace consumes lot of computer resources. Its good idea to clean up your workspace from time to time to make sure it does not get bloated.</a:t>
            </a:r>
            <a:endParaRPr lang="en-IN" sz="2800" dirty="0"/>
          </a:p>
          <a:p>
            <a:pPr marL="457200" lvl="1" indent="0" algn="just">
              <a:lnSpc>
                <a:spcPct val="150000"/>
              </a:lnSpc>
              <a:spcBef>
                <a:spcPts val="0"/>
              </a:spcBef>
              <a:buNone/>
            </a:pPr>
            <a:endParaRPr lang="en-IN" sz="2800" dirty="0"/>
          </a:p>
          <a:p>
            <a:pPr lvl="1" algn="just">
              <a:lnSpc>
                <a:spcPct val="150000"/>
              </a:lnSpc>
              <a:spcBef>
                <a:spcPts val="0"/>
              </a:spcBef>
            </a:pPr>
            <a:r>
              <a:rPr lang="en-IN" sz="2800" dirty="0"/>
              <a:t>Command:   </a:t>
            </a:r>
            <a:r>
              <a:rPr lang="en-IN" sz="2800" dirty="0" err="1"/>
              <a:t>rm</a:t>
            </a:r>
            <a:r>
              <a:rPr lang="en-IN" sz="2800" dirty="0"/>
              <a:t>( )</a:t>
            </a:r>
            <a:endParaRPr lang="en-IN" sz="2800" dirty="0"/>
          </a:p>
          <a:p>
            <a:pPr marL="457200" lvl="1" indent="0" algn="just">
              <a:lnSpc>
                <a:spcPct val="150000"/>
              </a:lnSpc>
              <a:spcBef>
                <a:spcPts val="0"/>
              </a:spcBef>
              <a:buNone/>
            </a:pPr>
            <a:endParaRPr lang="en-IN" sz="2800" dirty="0"/>
          </a:p>
          <a:p>
            <a:pPr lvl="1" algn="just">
              <a:lnSpc>
                <a:spcPct val="150000"/>
              </a:lnSpc>
              <a:spcBef>
                <a:spcPts val="0"/>
              </a:spcBef>
            </a:pPr>
            <a:r>
              <a:rPr lang="en-IN" sz="2800" dirty="0"/>
              <a:t> </a:t>
            </a:r>
            <a:r>
              <a:rPr lang="en-IN" sz="2800" dirty="0" err="1"/>
              <a:t>rm</a:t>
            </a:r>
            <a:r>
              <a:rPr lang="en-IN" sz="2800" dirty="0"/>
              <a:t>(area)</a:t>
            </a:r>
            <a:endParaRPr lang="en-IN" sz="2800" dirty="0"/>
          </a:p>
          <a:p>
            <a:endParaRPr lang="en-IN" b="1"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84"/>
            <a:ext cx="8515350" cy="603866"/>
          </a:xfrm>
        </p:spPr>
        <p:txBody>
          <a:bodyPr>
            <a:normAutofit fontScale="90000"/>
          </a:bodyPr>
          <a:lstStyle/>
          <a:p>
            <a:pPr algn="ctr"/>
            <a:r>
              <a:rPr lang="en-IN" b="1" dirty="0" smtClean="0"/>
              <a:t>DATA TYPES</a:t>
            </a:r>
            <a:endParaRPr lang="en-IN" b="1" dirty="0"/>
          </a:p>
        </p:txBody>
      </p:sp>
      <p:sp>
        <p:nvSpPr>
          <p:cNvPr id="3" name="Content Placeholder 2"/>
          <p:cNvSpPr>
            <a:spLocks noGrp="1"/>
          </p:cNvSpPr>
          <p:nvPr>
            <p:ph idx="1"/>
          </p:nvPr>
        </p:nvSpPr>
        <p:spPr>
          <a:xfrm>
            <a:off x="96388" y="614150"/>
            <a:ext cx="9047612" cy="6243850"/>
          </a:xfrm>
        </p:spPr>
        <p:txBody>
          <a:bodyPr>
            <a:normAutofit lnSpcReduction="10000"/>
          </a:bodyPr>
          <a:lstStyle/>
          <a:p>
            <a:r>
              <a:rPr lang="en-IN" dirty="0" smtClean="0"/>
              <a:t> class() </a:t>
            </a:r>
            <a:r>
              <a:rPr lang="en-IN" dirty="0" smtClean="0">
                <a:sym typeface="Wingdings" panose="05000000000000000000" charset="2"/>
              </a:rPr>
              <a:t> To reveal type  </a:t>
            </a:r>
            <a:endParaRPr lang="en-IN" dirty="0" smtClean="0">
              <a:sym typeface="Wingdings" panose="05000000000000000000" charset="2"/>
            </a:endParaRPr>
          </a:p>
          <a:p>
            <a:pPr lvl="1"/>
            <a:r>
              <a:rPr lang="en-IN" dirty="0" smtClean="0">
                <a:sym typeface="Wingdings" panose="05000000000000000000" charset="2"/>
              </a:rPr>
              <a:t>Ex: TRUE</a:t>
            </a:r>
            <a:endParaRPr lang="en-IN" dirty="0" smtClean="0">
              <a:sym typeface="Wingdings" panose="05000000000000000000" charset="2"/>
            </a:endParaRPr>
          </a:p>
          <a:p>
            <a:pPr lvl="1"/>
            <a:r>
              <a:rPr lang="en-IN" dirty="0">
                <a:sym typeface="Wingdings" panose="05000000000000000000" charset="2"/>
              </a:rPr>
              <a:t> </a:t>
            </a:r>
            <a:r>
              <a:rPr lang="en-IN" dirty="0" smtClean="0">
                <a:sym typeface="Wingdings" panose="05000000000000000000" charset="2"/>
              </a:rPr>
              <a:t>     class(TRUE)  “logical”</a:t>
            </a:r>
            <a:endParaRPr lang="en-IN" dirty="0" smtClean="0">
              <a:sym typeface="Wingdings" panose="05000000000000000000" charset="2"/>
            </a:endParaRPr>
          </a:p>
          <a:p>
            <a:pPr marL="0" indent="0">
              <a:buNone/>
            </a:pPr>
            <a:r>
              <a:rPr lang="en-IN" dirty="0" smtClean="0">
                <a:sym typeface="Wingdings" panose="05000000000000000000" charset="2"/>
              </a:rPr>
              <a:t> </a:t>
            </a:r>
            <a:endParaRPr lang="en-IN" dirty="0" smtClean="0">
              <a:sym typeface="Wingdings" panose="05000000000000000000" charset="2"/>
            </a:endParaRPr>
          </a:p>
          <a:p>
            <a:pPr marL="0" indent="0">
              <a:buNone/>
            </a:pPr>
            <a:r>
              <a:rPr lang="en-IN" dirty="0" smtClean="0">
                <a:sym typeface="Wingdings" panose="05000000000000000000" charset="2"/>
              </a:rPr>
              <a:t>1. </a:t>
            </a:r>
            <a:r>
              <a:rPr lang="en-IN" b="1" dirty="0" smtClean="0">
                <a:sym typeface="Wingdings" panose="05000000000000000000" charset="2"/>
              </a:rPr>
              <a:t>Logical </a:t>
            </a:r>
            <a:r>
              <a:rPr lang="en-IN" dirty="0" smtClean="0">
                <a:sym typeface="Wingdings" panose="05000000000000000000" charset="2"/>
              </a:rPr>
              <a:t> TRUE/T , FALSE/F , NA</a:t>
            </a:r>
            <a:endParaRPr lang="en-IN" dirty="0" smtClean="0">
              <a:sym typeface="Wingdings" panose="05000000000000000000" charset="2"/>
            </a:endParaRPr>
          </a:p>
          <a:p>
            <a:pPr marL="0" indent="0">
              <a:buNone/>
            </a:pPr>
            <a:endParaRPr lang="en-IN" dirty="0" smtClean="0">
              <a:sym typeface="Wingdings" panose="05000000000000000000" charset="2"/>
            </a:endParaRPr>
          </a:p>
          <a:p>
            <a:pPr marL="0" indent="0">
              <a:buNone/>
            </a:pPr>
            <a:r>
              <a:rPr lang="en-IN" dirty="0" smtClean="0">
                <a:sym typeface="Wingdings" panose="05000000000000000000" charset="2"/>
              </a:rPr>
              <a:t>2. </a:t>
            </a:r>
            <a:r>
              <a:rPr lang="en-IN" b="1" dirty="0" smtClean="0">
                <a:sym typeface="Wingdings" panose="05000000000000000000" charset="2"/>
              </a:rPr>
              <a:t>Numeric </a:t>
            </a:r>
            <a:r>
              <a:rPr lang="en-IN" dirty="0" smtClean="0">
                <a:sym typeface="Wingdings" panose="05000000000000000000" charset="2"/>
              </a:rPr>
              <a:t> 2, 2.5…</a:t>
            </a:r>
            <a:endParaRPr lang="en-IN" dirty="0" smtClean="0">
              <a:sym typeface="Wingdings" panose="05000000000000000000" charset="2"/>
            </a:endParaRPr>
          </a:p>
          <a:p>
            <a:pPr marL="0" indent="0">
              <a:buNone/>
            </a:pPr>
            <a:r>
              <a:rPr lang="en-IN" dirty="0">
                <a:sym typeface="Wingdings" panose="05000000000000000000" charset="2"/>
              </a:rPr>
              <a:t>	</a:t>
            </a:r>
            <a:r>
              <a:rPr lang="en-IN" dirty="0" smtClean="0">
                <a:sym typeface="Wingdings" panose="05000000000000000000" charset="2"/>
              </a:rPr>
              <a:t>Integer(Type of numeric)  2L (L Long)</a:t>
            </a:r>
            <a:endParaRPr lang="en-IN" dirty="0" smtClean="0">
              <a:sym typeface="Wingdings" panose="05000000000000000000" charset="2"/>
            </a:endParaRPr>
          </a:p>
          <a:p>
            <a:pPr marL="0" indent="0">
              <a:buNone/>
            </a:pPr>
            <a:r>
              <a:rPr lang="en-IN" dirty="0" smtClean="0">
                <a:sym typeface="Wingdings" panose="05000000000000000000" charset="2"/>
              </a:rPr>
              <a:t>Class(2)</a:t>
            </a:r>
            <a:endParaRPr lang="en-IN" dirty="0" smtClean="0">
              <a:sym typeface="Wingdings" panose="05000000000000000000" charset="2"/>
            </a:endParaRPr>
          </a:p>
          <a:p>
            <a:pPr marL="0" indent="0">
              <a:buNone/>
            </a:pPr>
            <a:r>
              <a:rPr lang="en-IN" dirty="0" smtClean="0">
                <a:sym typeface="Wingdings" panose="05000000000000000000" charset="2"/>
              </a:rPr>
              <a:t>Class(2L)</a:t>
            </a:r>
            <a:endParaRPr lang="en-IN" dirty="0" smtClean="0">
              <a:sym typeface="Wingdings" panose="05000000000000000000" charset="2"/>
            </a:endParaRPr>
          </a:p>
          <a:p>
            <a:pPr marL="0" indent="0">
              <a:buNone/>
            </a:pPr>
            <a:r>
              <a:rPr lang="en-IN" dirty="0" smtClean="0">
                <a:sym typeface="Wingdings" panose="05000000000000000000" charset="2"/>
              </a:rPr>
              <a:t> 	</a:t>
            </a:r>
            <a:endParaRPr lang="en-IN"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b="1" dirty="0" smtClean="0"/>
              <a:t>3. To see if a variable is numeric:</a:t>
            </a:r>
            <a:endParaRPr lang="en-IN" b="1" dirty="0" smtClean="0"/>
          </a:p>
          <a:p>
            <a:pPr marL="0" indent="0">
              <a:buNone/>
            </a:pPr>
            <a:r>
              <a:rPr lang="en-IN" dirty="0"/>
              <a:t> </a:t>
            </a:r>
            <a:r>
              <a:rPr lang="en-IN" dirty="0" smtClean="0"/>
              <a:t>   is. Numeric(2)</a:t>
            </a:r>
            <a:endParaRPr lang="en-IN" dirty="0" smtClean="0"/>
          </a:p>
          <a:p>
            <a:pPr marL="0" indent="0">
              <a:buNone/>
            </a:pPr>
            <a:r>
              <a:rPr lang="en-IN" dirty="0"/>
              <a:t> </a:t>
            </a:r>
            <a:r>
              <a:rPr lang="en-IN" dirty="0" smtClean="0"/>
              <a:t>   </a:t>
            </a:r>
            <a:r>
              <a:rPr lang="en-IN" dirty="0" err="1" smtClean="0"/>
              <a:t>is.numeric</a:t>
            </a:r>
            <a:r>
              <a:rPr lang="en-IN" dirty="0" smtClean="0"/>
              <a:t>(2L)</a:t>
            </a:r>
            <a:endParaRPr lang="en-IN" dirty="0" smtClean="0"/>
          </a:p>
          <a:p>
            <a:pPr marL="0" indent="0">
              <a:buNone/>
            </a:pPr>
            <a:endParaRPr lang="en-IN" dirty="0"/>
          </a:p>
          <a:p>
            <a:pPr marL="0" indent="0">
              <a:buNone/>
            </a:pPr>
            <a:r>
              <a:rPr lang="en-IN" b="1" dirty="0" smtClean="0"/>
              <a:t>To check if number is integer:</a:t>
            </a:r>
            <a:endParaRPr lang="en-IN" b="1" dirty="0" smtClean="0"/>
          </a:p>
          <a:p>
            <a:pPr marL="0" indent="0">
              <a:buNone/>
            </a:pPr>
            <a:r>
              <a:rPr lang="en-IN" dirty="0" err="1"/>
              <a:t>i</a:t>
            </a:r>
            <a:r>
              <a:rPr lang="en-IN" dirty="0" err="1" smtClean="0"/>
              <a:t>s.integer</a:t>
            </a:r>
            <a:r>
              <a:rPr lang="en-IN" dirty="0" smtClean="0"/>
              <a:t>(2)</a:t>
            </a:r>
            <a:endParaRPr lang="en-IN" dirty="0" smtClean="0"/>
          </a:p>
          <a:p>
            <a:pPr marL="0" indent="0">
              <a:buNone/>
            </a:pPr>
            <a:r>
              <a:rPr lang="en-IN" dirty="0" err="1"/>
              <a:t>i</a:t>
            </a:r>
            <a:r>
              <a:rPr lang="en-IN" dirty="0" err="1" smtClean="0"/>
              <a:t>s.integer</a:t>
            </a:r>
            <a:r>
              <a:rPr lang="en-IN" dirty="0" smtClean="0"/>
              <a:t>(2L)</a:t>
            </a:r>
            <a:endParaRPr lang="en-IN" dirty="0" smtClean="0"/>
          </a:p>
          <a:p>
            <a:pPr marL="0" indent="0">
              <a:buNone/>
            </a:pPr>
            <a:endParaRPr lang="en-IN" dirty="0"/>
          </a:p>
          <a:p>
            <a:pPr marL="0" indent="0">
              <a:buNone/>
            </a:pPr>
            <a:r>
              <a:rPr lang="en-IN" b="1" dirty="0" smtClean="0"/>
              <a:t>4. Character</a:t>
            </a:r>
            <a:endParaRPr lang="en-IN" b="1" dirty="0" smtClean="0"/>
          </a:p>
          <a:p>
            <a:pPr marL="0" indent="0">
              <a:buNone/>
            </a:pPr>
            <a:r>
              <a:rPr lang="en-IN" dirty="0" smtClean="0"/>
              <a:t>“I love data science”</a:t>
            </a:r>
            <a:endParaRPr lang="en-IN" dirty="0" smtClean="0"/>
          </a:p>
          <a:p>
            <a:pPr marL="0" indent="0">
              <a:buNone/>
            </a:pPr>
            <a:r>
              <a:rPr lang="en-IN" dirty="0"/>
              <a:t>c</a:t>
            </a:r>
            <a:r>
              <a:rPr lang="en-IN" dirty="0" smtClean="0"/>
              <a:t>lass(“I love data science”)</a:t>
            </a:r>
            <a:endParaRPr lang="en-IN" dirty="0" smtClean="0"/>
          </a:p>
          <a:p>
            <a:pPr marL="0" indent="0">
              <a:buNone/>
            </a:pPr>
            <a:endParaRPr lang="en-IN" b="1" dirty="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marL="0" indent="0">
              <a:buNone/>
            </a:pPr>
            <a:r>
              <a:rPr lang="en-IN" b="1" dirty="0" smtClean="0"/>
              <a:t>5. COMPLEX</a:t>
            </a:r>
            <a:r>
              <a:rPr lang="en-IN" dirty="0" smtClean="0"/>
              <a:t>  </a:t>
            </a:r>
            <a:endParaRPr lang="en-IN" dirty="0" smtClean="0"/>
          </a:p>
          <a:p>
            <a:r>
              <a:rPr lang="en-IN" dirty="0" smtClean="0"/>
              <a:t>A</a:t>
            </a:r>
            <a:r>
              <a:rPr lang="en-IN" dirty="0"/>
              <a:t> </a:t>
            </a:r>
            <a:r>
              <a:rPr lang="en-IN" b="1" dirty="0"/>
              <a:t>complex </a:t>
            </a:r>
            <a:r>
              <a:rPr lang="en-IN" dirty="0"/>
              <a:t>value in R is defined via the pure imaginary value </a:t>
            </a:r>
            <a:r>
              <a:rPr lang="en-IN" i="1" dirty="0" smtClean="0"/>
              <a:t>I</a:t>
            </a:r>
            <a:endParaRPr lang="en-IN" i="1" dirty="0" smtClean="0"/>
          </a:p>
          <a:p>
            <a:pPr lvl="1"/>
            <a:endParaRPr lang="en-IN" dirty="0" smtClean="0"/>
          </a:p>
          <a:p>
            <a:pPr lvl="1"/>
            <a:r>
              <a:rPr lang="en-IN" dirty="0" smtClean="0"/>
              <a:t>z</a:t>
            </a:r>
            <a:r>
              <a:rPr lang="en-IN" dirty="0"/>
              <a:t> = 1 + 2i     # create a complex </a:t>
            </a:r>
            <a:r>
              <a:rPr lang="en-IN" dirty="0" smtClean="0"/>
              <a:t>number</a:t>
            </a:r>
            <a:endParaRPr lang="en-IN" dirty="0" smtClean="0"/>
          </a:p>
          <a:p>
            <a:pPr lvl="1"/>
            <a:endParaRPr lang="en-IN" dirty="0" smtClean="0"/>
          </a:p>
          <a:p>
            <a:pPr lvl="1"/>
            <a:r>
              <a:rPr lang="en-IN" dirty="0" smtClean="0"/>
              <a:t>class(z</a:t>
            </a:r>
            <a:r>
              <a:rPr lang="en-IN" dirty="0"/>
              <a:t>)       # print the class name of z </a:t>
            </a:r>
            <a:r>
              <a:rPr lang="en-IN" i="1" dirty="0" smtClean="0"/>
              <a:t> </a:t>
            </a:r>
            <a:endParaRPr lang="en-IN" i="1" dirty="0" smtClean="0"/>
          </a:p>
          <a:p>
            <a:pPr lvl="1"/>
            <a:endParaRPr lang="en-IN" dirty="0" smtClean="0"/>
          </a:p>
          <a:p>
            <a:pPr marL="0" indent="0">
              <a:buNone/>
            </a:pPr>
            <a:r>
              <a:rPr lang="en-IN" b="1" dirty="0" smtClean="0"/>
              <a:t>6. RAW</a:t>
            </a:r>
            <a:endParaRPr lang="en-IN" b="1" dirty="0" smtClean="0"/>
          </a:p>
          <a:p>
            <a:pPr marL="0" indent="0">
              <a:buNone/>
            </a:pPr>
            <a:r>
              <a:rPr lang="en-IN" b="1" dirty="0"/>
              <a:t> </a:t>
            </a:r>
            <a:r>
              <a:rPr lang="en-IN" b="1" dirty="0" smtClean="0"/>
              <a:t>       </a:t>
            </a:r>
            <a:r>
              <a:rPr lang="en-IN" sz="2400" dirty="0"/>
              <a:t>name&lt;-”HELLO”</a:t>
            </a:r>
            <a:endParaRPr lang="en-IN" sz="2400" dirty="0"/>
          </a:p>
          <a:p>
            <a:pPr lvl="2"/>
            <a:r>
              <a:rPr lang="en-IN" sz="2400" dirty="0" err="1" smtClean="0">
                <a:latin typeface="Times New Roman" pitchFamily="18" charset="0"/>
                <a:cs typeface="Times New Roman" pitchFamily="18" charset="0"/>
              </a:rPr>
              <a:t>charToRaw</a:t>
            </a:r>
            <a:r>
              <a:rPr lang="en-IN" sz="2400" dirty="0" smtClean="0">
                <a:latin typeface="Times New Roman" pitchFamily="18" charset="0"/>
                <a:cs typeface="Times New Roman" pitchFamily="18" charset="0"/>
              </a:rPr>
              <a:t>(name)</a:t>
            </a:r>
            <a:endParaRPr lang="en-IN" sz="2400" dirty="0" smtClean="0">
              <a:latin typeface="Times New Roman" pitchFamily="18" charset="0"/>
              <a:cs typeface="Times New Roman" pitchFamily="18" charset="0"/>
            </a:endParaRPr>
          </a:p>
          <a:p>
            <a:pPr lvl="2"/>
            <a:r>
              <a:rPr lang="en-IN" sz="2400" dirty="0" err="1" smtClean="0">
                <a:latin typeface="Times New Roman" pitchFamily="18" charset="0"/>
                <a:cs typeface="Times New Roman" pitchFamily="18" charset="0"/>
              </a:rPr>
              <a:t>rawToChar</a:t>
            </a:r>
            <a:r>
              <a:rPr lang="en-IN" sz="2400" dirty="0" smtClean="0">
                <a:latin typeface="Times New Roman" pitchFamily="18" charset="0"/>
                <a:cs typeface="Times New Roman" pitchFamily="18" charset="0"/>
              </a:rPr>
              <a:t>(name)</a:t>
            </a:r>
            <a:endParaRPr lang="en-IN" sz="2400" dirty="0" smtClean="0">
              <a:latin typeface="Times New Roman" pitchFamily="18" charset="0"/>
              <a:cs typeface="Times New Roman" pitchFamily="18" charset="0"/>
            </a:endParaRPr>
          </a:p>
          <a:p>
            <a:pPr lvl="2"/>
            <a:r>
              <a:rPr lang="en-IN" sz="2400" dirty="0" err="1" smtClean="0">
                <a:latin typeface="Times New Roman" pitchFamily="18" charset="0"/>
                <a:cs typeface="Times New Roman" pitchFamily="18" charset="0"/>
              </a:rPr>
              <a:t>rawToBits</a:t>
            </a:r>
            <a:r>
              <a:rPr lang="en-IN" sz="2400" dirty="0" smtClean="0">
                <a:latin typeface="Times New Roman" pitchFamily="18" charset="0"/>
                <a:cs typeface="Times New Roman" pitchFamily="18" charset="0"/>
              </a:rPr>
              <a:t>(name) </a:t>
            </a:r>
            <a:endParaRPr lang="en-IN" sz="2400" dirty="0" smtClean="0">
              <a:latin typeface="Times New Roman" pitchFamily="18" charset="0"/>
              <a:cs typeface="Times New Roman" pitchFamily="18" charset="0"/>
            </a:endParaRPr>
          </a:p>
          <a:p>
            <a:pPr marL="0" indent="0">
              <a:buNone/>
            </a:pPr>
            <a:r>
              <a:rPr lang="en-IN" sz="2400" dirty="0"/>
              <a:t> </a:t>
            </a:r>
            <a:r>
              <a:rPr lang="en-IN" sz="2400" dirty="0" smtClean="0"/>
              <a:t>          </a:t>
            </a:r>
            <a:endParaRPr lang="en-IN" sz="2400" dirty="0"/>
          </a:p>
          <a:p>
            <a:pPr lvl="1"/>
            <a:r>
              <a:rPr lang="en-IN" b="1" dirty="0" smtClean="0"/>
              <a:t> </a:t>
            </a:r>
            <a:r>
              <a:rPr lang="en-IN" dirty="0"/>
              <a:t>"</a:t>
            </a:r>
            <a:r>
              <a:rPr lang="en-IN" b="1" dirty="0"/>
              <a:t>Hello</a:t>
            </a:r>
            <a:r>
              <a:rPr lang="en-IN" dirty="0"/>
              <a:t>" is stored as 48 65 6c </a:t>
            </a:r>
            <a:r>
              <a:rPr lang="en-IN" dirty="0" err="1"/>
              <a:t>6c</a:t>
            </a:r>
            <a:r>
              <a:rPr lang="en-IN" dirty="0"/>
              <a:t> </a:t>
            </a:r>
            <a:r>
              <a:rPr lang="en-IN" dirty="0" smtClean="0"/>
              <a:t>6f</a:t>
            </a:r>
            <a:endParaRPr lang="en-IN" dirty="0" smtClean="0"/>
          </a:p>
          <a:p>
            <a:endParaRPr lang="en-IN" b="1" dirty="0"/>
          </a:p>
          <a:p>
            <a:pPr marL="0" indent="0">
              <a:buNone/>
            </a:pPr>
            <a:r>
              <a:rPr lang="en-IN" b="1" dirty="0" smtClean="0"/>
              <a:t>7. Double</a:t>
            </a:r>
            <a:endParaRPr lang="en-IN" b="1" dirty="0" smtClean="0"/>
          </a:p>
          <a:p>
            <a:pPr lvl="1"/>
            <a:r>
              <a:rPr lang="en-IN" dirty="0"/>
              <a:t>d</a:t>
            </a:r>
            <a:r>
              <a:rPr lang="en-IN" dirty="0" smtClean="0"/>
              <a:t>ouble(3)</a:t>
            </a:r>
            <a:endParaRPr lang="en-IN"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7768"/>
            <a:ext cx="9144000" cy="6820232"/>
          </a:xfrm>
        </p:spPr>
        <p:txBody>
          <a:bodyPr>
            <a:normAutofit/>
          </a:bodyPr>
          <a:lstStyle/>
          <a:p>
            <a:pPr marL="0" indent="0" algn="just">
              <a:buNone/>
            </a:pPr>
            <a:r>
              <a:rPr lang="en-IN" sz="2800" b="1" dirty="0" smtClean="0"/>
              <a:t>5. Coercion: </a:t>
            </a:r>
            <a:r>
              <a:rPr lang="en-IN" sz="2800" dirty="0" smtClean="0"/>
              <a:t>To change the type of one variable to another variable.</a:t>
            </a:r>
            <a:endParaRPr lang="en-IN" sz="2800" dirty="0" smtClean="0"/>
          </a:p>
          <a:p>
            <a:pPr marL="0" indent="0" algn="just">
              <a:buNone/>
            </a:pPr>
            <a:r>
              <a:rPr lang="en-IN" sz="2800" b="1" dirty="0" smtClean="0"/>
              <a:t>                 </a:t>
            </a:r>
            <a:endParaRPr lang="en-IN" sz="2800" b="1" dirty="0" smtClean="0"/>
          </a:p>
          <a:p>
            <a:pPr algn="just"/>
            <a:r>
              <a:rPr lang="en-IN" sz="2800" b="1" dirty="0" err="1" smtClean="0"/>
              <a:t>as.numeric</a:t>
            </a:r>
            <a:r>
              <a:rPr lang="en-IN" sz="2800" b="1" dirty="0" smtClean="0"/>
              <a:t>(TRUE)</a:t>
            </a:r>
            <a:endParaRPr lang="en-IN" sz="2800" b="1" dirty="0" smtClean="0"/>
          </a:p>
          <a:p>
            <a:pPr algn="just"/>
            <a:endParaRPr lang="en-IN" sz="2800" b="1" dirty="0"/>
          </a:p>
          <a:p>
            <a:pPr algn="just"/>
            <a:r>
              <a:rPr lang="en-IN" sz="2800" b="1" dirty="0" smtClean="0"/>
              <a:t> </a:t>
            </a:r>
            <a:r>
              <a:rPr lang="en-IN" sz="2800" b="1" dirty="0" err="1" smtClean="0"/>
              <a:t>as.character</a:t>
            </a:r>
            <a:r>
              <a:rPr lang="en-IN" sz="2800" b="1" dirty="0" smtClean="0"/>
              <a:t>(4)</a:t>
            </a:r>
            <a:endParaRPr lang="en-IN" sz="2800" b="1" dirty="0" smtClean="0"/>
          </a:p>
          <a:p>
            <a:pPr algn="just"/>
            <a:endParaRPr lang="en-IN" sz="2800" b="1" dirty="0"/>
          </a:p>
          <a:p>
            <a:pPr algn="just"/>
            <a:r>
              <a:rPr lang="en-IN" sz="2800" b="1" dirty="0" smtClean="0"/>
              <a:t> </a:t>
            </a:r>
            <a:r>
              <a:rPr lang="en-IN" sz="2800" b="1" dirty="0" err="1" smtClean="0"/>
              <a:t>as.numeric</a:t>
            </a:r>
            <a:r>
              <a:rPr lang="en-IN" sz="2800" b="1" dirty="0" smtClean="0"/>
              <a:t>(“4.5”)</a:t>
            </a:r>
            <a:endParaRPr lang="en-IN" sz="2800" b="1" dirty="0" smtClean="0"/>
          </a:p>
          <a:p>
            <a:pPr algn="just"/>
            <a:endParaRPr lang="en-IN" sz="2800" b="1" dirty="0"/>
          </a:p>
          <a:p>
            <a:pPr algn="just"/>
            <a:r>
              <a:rPr lang="en-IN" sz="2800" b="1" dirty="0" smtClean="0"/>
              <a:t> </a:t>
            </a:r>
            <a:r>
              <a:rPr lang="en-IN" sz="2800" b="1" dirty="0" err="1" smtClean="0"/>
              <a:t>as.integer</a:t>
            </a:r>
            <a:r>
              <a:rPr lang="en-IN" sz="2800" b="1" dirty="0" smtClean="0"/>
              <a:t>(“4.5”)</a:t>
            </a:r>
            <a:endParaRPr lang="en-IN" sz="2800" b="1" dirty="0" smtClean="0"/>
          </a:p>
          <a:p>
            <a:pPr algn="just"/>
            <a:endParaRPr lang="en-IN" sz="2800" b="1" dirty="0"/>
          </a:p>
          <a:p>
            <a:pPr algn="just"/>
            <a:r>
              <a:rPr lang="en-IN" sz="2800" b="1" dirty="0" smtClean="0"/>
              <a:t> </a:t>
            </a:r>
            <a:r>
              <a:rPr lang="en-IN" sz="2800" b="1" dirty="0" err="1" smtClean="0"/>
              <a:t>as.numeric</a:t>
            </a:r>
            <a:r>
              <a:rPr lang="en-IN" sz="2800" b="1" dirty="0" smtClean="0"/>
              <a:t>(“Hello”)  </a:t>
            </a:r>
            <a:r>
              <a:rPr lang="en-IN" sz="2800" b="1" dirty="0" smtClean="0">
                <a:sym typeface="Wingdings" panose="05000000000000000000" charset="2"/>
              </a:rPr>
              <a:t> NA(Not Available)</a:t>
            </a:r>
            <a:endParaRPr lang="en-IN" sz="2800" b="1"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6858001"/>
          </a:xfrm>
        </p:spPr>
        <p:txBody>
          <a:bodyPr/>
          <a:lstStyle/>
          <a:p>
            <a:r>
              <a:rPr lang="en-IN" b="1" dirty="0" err="1" smtClean="0"/>
              <a:t>str</a:t>
            </a:r>
            <a:r>
              <a:rPr lang="en-IN" b="1" dirty="0" smtClean="0"/>
              <a:t>( )  </a:t>
            </a:r>
            <a:r>
              <a:rPr lang="en-IN" b="1" dirty="0" smtClean="0">
                <a:sym typeface="Wingdings" panose="05000000000000000000" charset="2"/>
              </a:rPr>
              <a:t> shows the structure of  the vector </a:t>
            </a:r>
            <a:endParaRPr lang="en-IN" b="1" dirty="0" smtClean="0">
              <a:sym typeface="Wingdings" panose="05000000000000000000" charset="2"/>
            </a:endParaRPr>
          </a:p>
          <a:p>
            <a:endParaRPr lang="en-IN" dirty="0" smtClean="0"/>
          </a:p>
          <a:p>
            <a:pPr marL="0" indent="0">
              <a:buNone/>
            </a:pPr>
            <a:r>
              <a:rPr lang="en-IN" b="1" dirty="0" smtClean="0"/>
              <a:t>&gt; </a:t>
            </a:r>
            <a:r>
              <a:rPr lang="en-IN" b="1" dirty="0" err="1" smtClean="0"/>
              <a:t>str</a:t>
            </a:r>
            <a:r>
              <a:rPr lang="en-IN" b="1" dirty="0" smtClean="0"/>
              <a:t>(remain)</a:t>
            </a: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a:buFont typeface="Wingdings" panose="05000000000000000000" charset="2"/>
              <a:buChar char="Ø"/>
            </a:pPr>
            <a:r>
              <a:rPr lang="en-IN" sz="3200" b="1" dirty="0" smtClean="0"/>
              <a:t>Single value = vector</a:t>
            </a:r>
            <a:endParaRPr lang="en-IN" sz="3200" b="1" dirty="0" smtClean="0"/>
          </a:p>
          <a:p>
            <a:pPr marL="914400" lvl="2" indent="0" algn="just">
              <a:lnSpc>
                <a:spcPct val="150000"/>
              </a:lnSpc>
              <a:spcBef>
                <a:spcPts val="0"/>
              </a:spcBef>
              <a:buNone/>
            </a:pPr>
            <a:r>
              <a:rPr lang="en-IN" sz="2800" b="1" dirty="0" smtClean="0">
                <a:latin typeface="Times New Roman" pitchFamily="18" charset="0"/>
                <a:cs typeface="Times New Roman" pitchFamily="18" charset="0"/>
              </a:rPr>
              <a:t>&gt; </a:t>
            </a:r>
            <a:r>
              <a:rPr lang="en-IN" sz="2800" dirty="0" err="1" smtClean="0">
                <a:latin typeface="Times New Roman" pitchFamily="18" charset="0"/>
                <a:cs typeface="Times New Roman" pitchFamily="18" charset="0"/>
              </a:rPr>
              <a:t>my_apples</a:t>
            </a:r>
            <a:r>
              <a:rPr lang="en-IN" sz="2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sym typeface="Wingdings" panose="05000000000000000000" charset="2"/>
              </a:rPr>
              <a:t> 5</a:t>
            </a:r>
            <a:endParaRPr lang="en-IN" sz="2800" dirty="0" smtClean="0">
              <a:latin typeface="Times New Roman" pitchFamily="18" charset="0"/>
              <a:cs typeface="Times New Roman" pitchFamily="18" charset="0"/>
              <a:sym typeface="Wingdings" panose="05000000000000000000" charset="2"/>
            </a:endParaRPr>
          </a:p>
          <a:p>
            <a:pPr marL="914400" lvl="2" indent="0" algn="just">
              <a:lnSpc>
                <a:spcPct val="150000"/>
              </a:lnSpc>
              <a:spcBef>
                <a:spcPts val="0"/>
              </a:spcBef>
              <a:buNone/>
            </a:pPr>
            <a:r>
              <a:rPr lang="en-IN" sz="2800" dirty="0" smtClean="0">
                <a:latin typeface="Times New Roman" pitchFamily="18" charset="0"/>
                <a:cs typeface="Times New Roman" pitchFamily="18" charset="0"/>
                <a:sym typeface="Wingdings" panose="05000000000000000000" charset="2"/>
              </a:rPr>
              <a:t>&gt; </a:t>
            </a:r>
            <a:r>
              <a:rPr lang="en-IN" sz="2800" dirty="0" err="1" smtClean="0">
                <a:latin typeface="Times New Roman" pitchFamily="18" charset="0"/>
                <a:cs typeface="Times New Roman" pitchFamily="18" charset="0"/>
                <a:sym typeface="Wingdings" panose="05000000000000000000" charset="2"/>
              </a:rPr>
              <a:t>my_oranges</a:t>
            </a:r>
            <a:r>
              <a:rPr lang="en-IN" sz="2800" dirty="0" smtClean="0">
                <a:latin typeface="Times New Roman" pitchFamily="18" charset="0"/>
                <a:cs typeface="Times New Roman" pitchFamily="18" charset="0"/>
                <a:sym typeface="Wingdings" panose="05000000000000000000" charset="2"/>
              </a:rPr>
              <a:t>  “six”</a:t>
            </a:r>
            <a:endParaRPr lang="en-IN" sz="2800" dirty="0" smtClean="0">
              <a:latin typeface="Times New Roman" pitchFamily="18" charset="0"/>
              <a:cs typeface="Times New Roman" pitchFamily="18" charset="0"/>
              <a:sym typeface="Wingdings" panose="05000000000000000000" charset="2"/>
            </a:endParaRPr>
          </a:p>
          <a:p>
            <a:pPr marL="914400" lvl="2" indent="0" algn="just">
              <a:lnSpc>
                <a:spcPct val="150000"/>
              </a:lnSpc>
              <a:spcBef>
                <a:spcPts val="0"/>
              </a:spcBef>
              <a:buNone/>
            </a:pPr>
            <a:r>
              <a:rPr lang="en-IN" sz="2800" dirty="0" smtClean="0">
                <a:latin typeface="Times New Roman" pitchFamily="18" charset="0"/>
                <a:cs typeface="Times New Roman" pitchFamily="18" charset="0"/>
              </a:rPr>
              <a:t>&gt; </a:t>
            </a:r>
            <a:r>
              <a:rPr lang="en-IN" sz="2800" dirty="0" err="1" smtClean="0">
                <a:latin typeface="Times New Roman" pitchFamily="18" charset="0"/>
                <a:cs typeface="Times New Roman" pitchFamily="18" charset="0"/>
              </a:rPr>
              <a:t>is.vector</a:t>
            </a:r>
            <a:r>
              <a:rPr lang="en-IN" sz="2800" dirty="0" smtClean="0">
                <a:latin typeface="Times New Roman" pitchFamily="18" charset="0"/>
                <a:cs typeface="Times New Roman" pitchFamily="18" charset="0"/>
              </a:rPr>
              <a:t>(</a:t>
            </a:r>
            <a:r>
              <a:rPr lang="en-IN" sz="2800" dirty="0" err="1" smtClean="0">
                <a:latin typeface="Times New Roman" pitchFamily="18" charset="0"/>
                <a:cs typeface="Times New Roman" pitchFamily="18" charset="0"/>
              </a:rPr>
              <a:t>my_apples</a:t>
            </a:r>
            <a:r>
              <a:rPr lang="en-IN" sz="2800" dirty="0" smtClean="0">
                <a:latin typeface="Times New Roman" pitchFamily="18" charset="0"/>
                <a:cs typeface="Times New Roman" pitchFamily="18" charset="0"/>
              </a:rPr>
              <a:t>)</a:t>
            </a:r>
            <a:endParaRPr lang="en-IN" sz="2800" dirty="0" smtClean="0">
              <a:latin typeface="Times New Roman" pitchFamily="18" charset="0"/>
              <a:cs typeface="Times New Roman" pitchFamily="18" charset="0"/>
            </a:endParaRPr>
          </a:p>
          <a:p>
            <a:pPr marL="0" indent="0">
              <a:buNone/>
            </a:pPr>
            <a:endParaRPr lang="en-IN" b="1" dirty="0" smtClean="0"/>
          </a:p>
          <a:p>
            <a:pPr marL="0" indent="0">
              <a:buNone/>
            </a:pP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marL="0" indent="0">
              <a:buNone/>
            </a:pPr>
            <a:endParaRPr lang="en-IN" dirty="0" smtClean="0"/>
          </a:p>
          <a:p>
            <a:pPr marL="0" indent="0">
              <a:buNone/>
            </a:pPr>
            <a:endParaRPr lang="en-IN" dirty="0"/>
          </a:p>
          <a:p>
            <a:endParaRPr lang="en-IN" dirty="0"/>
          </a:p>
        </p:txBody>
      </p:sp>
      <p:pic>
        <p:nvPicPr>
          <p:cNvPr id="4" name="Picture 3"/>
          <p:cNvPicPr>
            <a:picLocks noChangeAspect="1"/>
          </p:cNvPicPr>
          <p:nvPr/>
        </p:nvPicPr>
        <p:blipFill>
          <a:blip r:embed="rId1"/>
          <a:stretch>
            <a:fillRect/>
          </a:stretch>
        </p:blipFill>
        <p:spPr>
          <a:xfrm>
            <a:off x="154390" y="1709809"/>
            <a:ext cx="8392521" cy="1442824"/>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000" y="2384995"/>
            <a:ext cx="7886700" cy="1325563"/>
          </a:xfrm>
        </p:spPr>
        <p:txBody>
          <a:bodyPr>
            <a:normAutofit fontScale="90000"/>
          </a:bodyPr>
          <a:lstStyle/>
          <a:p>
            <a:pPr algn="ctr"/>
            <a:r>
              <a:rPr lang="en-IN" sz="6000" b="1" dirty="0" smtClean="0">
                <a:latin typeface="Times New Roman" pitchFamily="18" charset="0"/>
                <a:cs typeface="Times New Roman" pitchFamily="18" charset="0"/>
              </a:rPr>
              <a:t>CREATE AND NAME VECTOR</a:t>
            </a:r>
            <a:endParaRPr lang="en-IN" sz="60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45609" y="1105468"/>
            <a:ext cx="6201325" cy="432634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473"/>
            <a:ext cx="9144000" cy="6847527"/>
          </a:xfrm>
        </p:spPr>
        <p:txBody>
          <a:bodyPr>
            <a:noAutofit/>
          </a:bodyPr>
          <a:lstStyle/>
          <a:p>
            <a:pPr marL="0" indent="0">
              <a:lnSpc>
                <a:spcPct val="120000"/>
              </a:lnSpc>
              <a:spcBef>
                <a:spcPts val="0"/>
              </a:spcBef>
              <a:buNone/>
            </a:pPr>
            <a:r>
              <a:rPr lang="en-IN" sz="2000" b="1" dirty="0" smtClean="0">
                <a:latin typeface="Times New Roman" pitchFamily="18" charset="0"/>
                <a:cs typeface="Times New Roman" pitchFamily="18" charset="0"/>
              </a:rPr>
              <a:t>#Create a vector </a:t>
            </a:r>
            <a:r>
              <a:rPr lang="en-IN"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 &gt; c( )</a:t>
            </a: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b="1" dirty="0" smtClean="0">
                <a:latin typeface="Times New Roman" pitchFamily="18" charset="0"/>
                <a:cs typeface="Times New Roman" pitchFamily="18" charset="0"/>
                <a:sym typeface="Wingdings" panose="05000000000000000000" charset="2"/>
              </a:rPr>
              <a:t>#Create a vector</a:t>
            </a:r>
            <a:endParaRPr lang="en-IN" sz="2000" b="1"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&gt; c(“hearts”, “spades”, “diamonds”, “diamonds”, “spades”)</a:t>
            </a: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b="1" dirty="0" smtClean="0">
                <a:latin typeface="Times New Roman" pitchFamily="18" charset="0"/>
                <a:cs typeface="Times New Roman" pitchFamily="18" charset="0"/>
                <a:sym typeface="Wingdings" panose="05000000000000000000" charset="2"/>
              </a:rPr>
              <a:t>#Create a vector and assign it to “</a:t>
            </a:r>
            <a:r>
              <a:rPr lang="en-IN" sz="2000" b="1" dirty="0" err="1" smtClean="0">
                <a:latin typeface="Times New Roman" pitchFamily="18" charset="0"/>
                <a:cs typeface="Times New Roman" pitchFamily="18" charset="0"/>
                <a:sym typeface="Wingdings" panose="05000000000000000000" charset="2"/>
              </a:rPr>
              <a:t>drawn_suits</a:t>
            </a:r>
            <a:r>
              <a:rPr lang="en-IN" sz="2000" b="1" dirty="0" smtClean="0">
                <a:latin typeface="Times New Roman" pitchFamily="18" charset="0"/>
                <a:cs typeface="Times New Roman" pitchFamily="18" charset="0"/>
                <a:sym typeface="Wingdings" panose="05000000000000000000" charset="2"/>
              </a:rPr>
              <a:t>” </a:t>
            </a:r>
            <a:endParaRPr lang="en-IN" sz="2000" b="1"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&gt; </a:t>
            </a:r>
            <a:r>
              <a:rPr lang="en-IN" sz="2000" dirty="0" err="1" smtClean="0">
                <a:latin typeface="Times New Roman" pitchFamily="18" charset="0"/>
                <a:cs typeface="Times New Roman" pitchFamily="18" charset="0"/>
                <a:sym typeface="Wingdings" panose="05000000000000000000" charset="2"/>
              </a:rPr>
              <a:t>drawn_suits</a:t>
            </a:r>
            <a:r>
              <a:rPr lang="en-IN" sz="2000" dirty="0" smtClean="0">
                <a:latin typeface="Times New Roman" pitchFamily="18" charset="0"/>
                <a:cs typeface="Times New Roman" pitchFamily="18" charset="0"/>
                <a:sym typeface="Wingdings" panose="05000000000000000000" charset="2"/>
              </a:rPr>
              <a:t>  c(“hearts”, “spades”, “diamonds”, “diamonds”, “spades”)</a:t>
            </a:r>
            <a:endParaRPr lang="en-IN" sz="2000" dirty="0" smtClean="0">
              <a:latin typeface="Times New Roman" pitchFamily="18" charset="0"/>
              <a:cs typeface="Times New Roman" pitchFamily="18" charset="0"/>
              <a:sym typeface="Wingdings" panose="05000000000000000000" charset="2"/>
            </a:endParaRPr>
          </a:p>
          <a:p>
            <a:pPr>
              <a:lnSpc>
                <a:spcPct val="120000"/>
              </a:lnSpc>
              <a:spcBef>
                <a:spcPts val="0"/>
              </a:spcBef>
            </a:pP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b="1" dirty="0" smtClean="0">
                <a:latin typeface="Times New Roman" pitchFamily="18" charset="0"/>
                <a:cs typeface="Times New Roman" pitchFamily="18" charset="0"/>
                <a:sym typeface="Wingdings" panose="05000000000000000000" charset="2"/>
              </a:rPr>
              <a:t>#Print </a:t>
            </a:r>
            <a:r>
              <a:rPr lang="en-IN" sz="2000" b="1" dirty="0" err="1" smtClean="0">
                <a:latin typeface="Times New Roman" pitchFamily="18" charset="0"/>
                <a:cs typeface="Times New Roman" pitchFamily="18" charset="0"/>
                <a:sym typeface="Wingdings" panose="05000000000000000000" charset="2"/>
              </a:rPr>
              <a:t>drawn_suits</a:t>
            </a:r>
            <a:endParaRPr lang="en-IN" sz="2000" b="1"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&gt; </a:t>
            </a:r>
            <a:r>
              <a:rPr lang="en-IN" sz="2000" dirty="0" err="1" smtClean="0">
                <a:latin typeface="Times New Roman" pitchFamily="18" charset="0"/>
                <a:cs typeface="Times New Roman" pitchFamily="18" charset="0"/>
                <a:sym typeface="Wingdings" panose="05000000000000000000" charset="2"/>
              </a:rPr>
              <a:t>drawn_suits</a:t>
            </a:r>
            <a:r>
              <a:rPr lang="en-IN" sz="2000" dirty="0" smtClean="0">
                <a:latin typeface="Times New Roman" pitchFamily="18" charset="0"/>
                <a:cs typeface="Times New Roman" pitchFamily="18" charset="0"/>
                <a:sym typeface="Wingdings" panose="05000000000000000000" charset="2"/>
              </a:rPr>
              <a:t> </a:t>
            </a: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endParaRPr lang="en-IN" sz="2000"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b="1" dirty="0" smtClean="0">
                <a:latin typeface="Times New Roman" pitchFamily="18" charset="0"/>
                <a:cs typeface="Times New Roman" pitchFamily="18" charset="0"/>
                <a:sym typeface="Wingdings" panose="05000000000000000000" charset="2"/>
              </a:rPr>
              <a:t>#Check the type of “</a:t>
            </a:r>
            <a:r>
              <a:rPr lang="en-IN" sz="2000" b="1" dirty="0" err="1" smtClean="0">
                <a:latin typeface="Times New Roman" pitchFamily="18" charset="0"/>
                <a:cs typeface="Times New Roman" pitchFamily="18" charset="0"/>
                <a:sym typeface="Wingdings" panose="05000000000000000000" charset="2"/>
              </a:rPr>
              <a:t>drawn_suits</a:t>
            </a:r>
            <a:r>
              <a:rPr lang="en-IN" sz="2000" b="1" dirty="0" smtClean="0">
                <a:latin typeface="Times New Roman" pitchFamily="18" charset="0"/>
                <a:cs typeface="Times New Roman" pitchFamily="18" charset="0"/>
                <a:sym typeface="Wingdings" panose="05000000000000000000" charset="2"/>
              </a:rPr>
              <a:t>”</a:t>
            </a:r>
            <a:endParaRPr lang="en-IN" sz="2000" b="1" dirty="0" smtClean="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&gt; </a:t>
            </a:r>
            <a:r>
              <a:rPr lang="en-IN" sz="2000" dirty="0" err="1" smtClean="0">
                <a:latin typeface="Times New Roman" pitchFamily="18" charset="0"/>
                <a:cs typeface="Times New Roman" pitchFamily="18" charset="0"/>
                <a:sym typeface="Wingdings" panose="05000000000000000000" charset="2"/>
              </a:rPr>
              <a:t>is.vector</a:t>
            </a:r>
            <a:r>
              <a:rPr lang="en-IN" sz="2000" dirty="0" smtClean="0">
                <a:latin typeface="Times New Roman" pitchFamily="18" charset="0"/>
                <a:cs typeface="Times New Roman" pitchFamily="18" charset="0"/>
                <a:sym typeface="Wingdings" panose="05000000000000000000" charset="2"/>
              </a:rPr>
              <a:t>(</a:t>
            </a:r>
            <a:r>
              <a:rPr lang="en-IN" sz="2000" dirty="0" err="1" smtClean="0">
                <a:latin typeface="Times New Roman" pitchFamily="18" charset="0"/>
                <a:cs typeface="Times New Roman" pitchFamily="18" charset="0"/>
                <a:sym typeface="Wingdings" panose="05000000000000000000" charset="2"/>
              </a:rPr>
              <a:t>drawn_suits</a:t>
            </a:r>
            <a:r>
              <a:rPr lang="en-IN" sz="2000" dirty="0" smtClean="0">
                <a:latin typeface="Times New Roman" pitchFamily="18" charset="0"/>
                <a:cs typeface="Times New Roman" pitchFamily="18" charset="0"/>
                <a:sym typeface="Wingdings" panose="05000000000000000000" charset="2"/>
              </a:rPr>
              <a:t>)</a:t>
            </a:r>
            <a:endParaRPr lang="en-IN" sz="2000" dirty="0" smtClean="0">
              <a:latin typeface="Times New Roman" pitchFamily="18" charset="0"/>
              <a:cs typeface="Times New Roman" pitchFamily="18" charset="0"/>
              <a:sym typeface="Wingdings" panose="05000000000000000000" charset="2"/>
            </a:endParaRPr>
          </a:p>
          <a:p>
            <a:pPr>
              <a:lnSpc>
                <a:spcPct val="120000"/>
              </a:lnSpc>
              <a:spcBef>
                <a:spcPts val="0"/>
              </a:spcBef>
            </a:pPr>
            <a:endParaRPr lang="en-IN" sz="2000" dirty="0">
              <a:latin typeface="Times New Roman" pitchFamily="18" charset="0"/>
              <a:cs typeface="Times New Roman" pitchFamily="18" charset="0"/>
              <a:sym typeface="Wingdings" panose="05000000000000000000" charset="2"/>
            </a:endParaRPr>
          </a:p>
          <a:p>
            <a:pPr marL="0" indent="0">
              <a:lnSpc>
                <a:spcPct val="120000"/>
              </a:lnSpc>
              <a:spcBef>
                <a:spcPts val="0"/>
              </a:spcBef>
              <a:buNone/>
            </a:pPr>
            <a:r>
              <a:rPr lang="en-IN" sz="2000" dirty="0" smtClean="0">
                <a:latin typeface="Times New Roman" pitchFamily="18" charset="0"/>
                <a:cs typeface="Times New Roman" pitchFamily="18" charset="0"/>
                <a:sym typeface="Wingdings" panose="05000000000000000000" charset="2"/>
              </a:rPr>
              <a:t>&gt; remain    c(11,12,11, 13)</a:t>
            </a:r>
            <a:endParaRPr lang="en-IN" sz="2000" dirty="0" smtClean="0">
              <a:latin typeface="Times New Roman" pitchFamily="18" charset="0"/>
              <a:cs typeface="Times New Roman" pitchFamily="18" charset="0"/>
              <a:sym typeface="Wingdings" panose="05000000000000000000" charset="2"/>
            </a:endParaRPr>
          </a:p>
          <a:p>
            <a:pPr>
              <a:lnSpc>
                <a:spcPct val="120000"/>
              </a:lnSpc>
              <a:spcBef>
                <a:spcPts val="0"/>
              </a:spcBef>
            </a:pPr>
            <a:endParaRPr lang="en-IN" sz="2000" dirty="0">
              <a:sym typeface="Wingdings" panose="05000000000000000000" charset="2"/>
            </a:endParaRPr>
          </a:p>
          <a:p>
            <a:pPr marL="0" indent="0">
              <a:lnSpc>
                <a:spcPct val="120000"/>
              </a:lnSpc>
              <a:spcBef>
                <a:spcPts val="0"/>
              </a:spcBef>
              <a:buNone/>
            </a:pPr>
            <a:r>
              <a:rPr lang="en-IN" sz="2000" dirty="0" smtClean="0">
                <a:sym typeface="Wingdings" panose="05000000000000000000" charset="2"/>
              </a:rPr>
              <a:t>  </a:t>
            </a:r>
            <a:endParaRPr lang="en-IN" sz="20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1"/>
          <a:srcRect/>
          <a:stretch>
            <a:fillRect/>
          </a:stretch>
        </p:blipFill>
        <p:spPr bwMode="auto">
          <a:xfrm>
            <a:off x="1143000" y="0"/>
            <a:ext cx="685428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4121"/>
            <a:ext cx="9144000" cy="6833879"/>
          </a:xfrm>
        </p:spPr>
        <p:txBody>
          <a:bodyPr>
            <a:noAutofit/>
          </a:bodyPr>
          <a:lstStyle/>
          <a:p>
            <a:pPr marL="0" indent="0">
              <a:buNone/>
            </a:pPr>
            <a:r>
              <a:rPr lang="en-IN" sz="1800" dirty="0" smtClean="0">
                <a:latin typeface="Times New Roman" pitchFamily="18" charset="0"/>
                <a:cs typeface="Times New Roman" pitchFamily="18" charset="0"/>
                <a:sym typeface="Wingdings" panose="05000000000000000000" charset="2"/>
              </a:rPr>
              <a:t>&gt; suits  c(“hearts”, “spades”, “diamonds”, “diamonds”, “spades”)</a:t>
            </a:r>
            <a:endParaRPr lang="en-IN" sz="1800" dirty="0" smtClean="0">
              <a:latin typeface="Times New Roman" pitchFamily="18" charset="0"/>
              <a:cs typeface="Times New Roman" pitchFamily="18" charset="0"/>
              <a:sym typeface="Wingdings" panose="05000000000000000000" charset="2"/>
            </a:endParaRPr>
          </a:p>
          <a:p>
            <a:pPr marL="0" indent="0">
              <a:buNone/>
            </a:pPr>
            <a:r>
              <a:rPr lang="en-IN" sz="1800" dirty="0" smtClean="0">
                <a:latin typeface="Times New Roman" pitchFamily="18" charset="0"/>
                <a:cs typeface="Times New Roman" pitchFamily="18" charset="0"/>
                <a:sym typeface="Wingdings" panose="05000000000000000000" charset="2"/>
              </a:rPr>
              <a:t>&gt; remain  c(11,12,11, 13,14)</a:t>
            </a:r>
            <a:endParaRPr lang="en-IN" sz="1800" dirty="0" smtClean="0">
              <a:latin typeface="Times New Roman" pitchFamily="18" charset="0"/>
              <a:cs typeface="Times New Roman" pitchFamily="18" charset="0"/>
              <a:sym typeface="Wingdings" panose="05000000000000000000" charset="2"/>
            </a:endParaRPr>
          </a:p>
          <a:p>
            <a:endParaRPr lang="en-IN" sz="1800" dirty="0" smtClean="0">
              <a:latin typeface="Times New Roman" pitchFamily="18" charset="0"/>
              <a:cs typeface="Times New Roman" pitchFamily="18" charset="0"/>
              <a:sym typeface="Wingdings" panose="05000000000000000000" charset="2"/>
            </a:endParaRPr>
          </a:p>
          <a:p>
            <a:pPr marL="0" indent="0">
              <a:buNone/>
            </a:pPr>
            <a:r>
              <a:rPr lang="en-IN" sz="1800" b="1" dirty="0" smtClean="0">
                <a:latin typeface="Times New Roman" pitchFamily="18" charset="0"/>
                <a:cs typeface="Times New Roman" pitchFamily="18" charset="0"/>
                <a:sym typeface="Wingdings" panose="05000000000000000000" charset="2"/>
              </a:rPr>
              <a:t>#Name a vector: Use names function</a:t>
            </a:r>
            <a:endParaRPr lang="en-IN" sz="1800" b="1" dirty="0" smtClean="0">
              <a:latin typeface="Times New Roman" pitchFamily="18" charset="0"/>
              <a:cs typeface="Times New Roman" pitchFamily="18" charset="0"/>
              <a:sym typeface="Wingdings" panose="05000000000000000000" charset="2"/>
            </a:endParaRPr>
          </a:p>
          <a:p>
            <a:pPr marL="0" indent="0">
              <a:buNone/>
            </a:pPr>
            <a:r>
              <a:rPr lang="en-IN" sz="1800" dirty="0" smtClean="0">
                <a:latin typeface="Times New Roman" pitchFamily="18" charset="0"/>
                <a:cs typeface="Times New Roman" pitchFamily="18" charset="0"/>
                <a:sym typeface="Wingdings" panose="05000000000000000000" charset="2"/>
              </a:rPr>
              <a:t>&gt; names(remain)  suits               </a:t>
            </a:r>
            <a:r>
              <a:rPr lang="en-IN" sz="1800" b="1" dirty="0" smtClean="0">
                <a:latin typeface="Times New Roman" pitchFamily="18" charset="0"/>
                <a:cs typeface="Times New Roman" pitchFamily="18" charset="0"/>
                <a:sym typeface="Wingdings" panose="05000000000000000000" charset="2"/>
              </a:rPr>
              <a:t>[Method – 1]</a:t>
            </a:r>
            <a:endParaRPr lang="en-IN" sz="1800" b="1" dirty="0" smtClean="0">
              <a:latin typeface="Times New Roman" pitchFamily="18" charset="0"/>
              <a:cs typeface="Times New Roman" pitchFamily="18" charset="0"/>
              <a:sym typeface="Wingdings" panose="05000000000000000000" charset="2"/>
            </a:endParaRPr>
          </a:p>
          <a:p>
            <a:endParaRPr lang="en-IN" sz="1800" b="1" dirty="0">
              <a:latin typeface="Times New Roman" pitchFamily="18" charset="0"/>
              <a:cs typeface="Times New Roman" pitchFamily="18" charset="0"/>
              <a:sym typeface="Wingdings" panose="05000000000000000000" charset="2"/>
            </a:endParaRPr>
          </a:p>
          <a:p>
            <a:pPr marL="0" indent="0">
              <a:buNone/>
            </a:pPr>
            <a:r>
              <a:rPr lang="en-IN" sz="1800" b="1" dirty="0" smtClean="0">
                <a:latin typeface="Times New Roman" pitchFamily="18" charset="0"/>
                <a:cs typeface="Times New Roman" pitchFamily="18" charset="0"/>
                <a:sym typeface="Wingdings" panose="05000000000000000000" charset="2"/>
              </a:rPr>
              <a:t>#print remain</a:t>
            </a:r>
            <a:endParaRPr lang="en-IN" sz="1800" b="1" dirty="0" smtClean="0">
              <a:latin typeface="Times New Roman" pitchFamily="18" charset="0"/>
              <a:cs typeface="Times New Roman" pitchFamily="18" charset="0"/>
              <a:sym typeface="Wingdings" panose="05000000000000000000" charset="2"/>
            </a:endParaRPr>
          </a:p>
          <a:p>
            <a:pPr marL="0" indent="0">
              <a:buNone/>
            </a:pPr>
            <a:r>
              <a:rPr lang="en-IN" sz="1800" dirty="0" smtClean="0">
                <a:latin typeface="Times New Roman" pitchFamily="18" charset="0"/>
                <a:cs typeface="Times New Roman" pitchFamily="18" charset="0"/>
                <a:sym typeface="Wingdings" panose="05000000000000000000" charset="2"/>
              </a:rPr>
              <a:t>&gt; remain</a:t>
            </a:r>
            <a:endParaRPr lang="en-IN" sz="1800" dirty="0" smtClean="0">
              <a:latin typeface="Times New Roman" pitchFamily="18" charset="0"/>
              <a:cs typeface="Times New Roman" pitchFamily="18" charset="0"/>
              <a:sym typeface="Wingdings" panose="05000000000000000000" charset="2"/>
            </a:endParaRPr>
          </a:p>
          <a:p>
            <a:pPr marL="0" indent="0">
              <a:buNone/>
            </a:pPr>
            <a:endParaRPr lang="en-IN" sz="1800" dirty="0" smtClean="0">
              <a:latin typeface="Times New Roman" pitchFamily="18" charset="0"/>
              <a:cs typeface="Times New Roman" pitchFamily="18" charset="0"/>
              <a:sym typeface="Wingdings" panose="05000000000000000000" charset="2"/>
            </a:endParaRPr>
          </a:p>
          <a:p>
            <a:pPr marL="0" indent="0">
              <a:buNone/>
            </a:pPr>
            <a:r>
              <a:rPr lang="en-IN" sz="1800" dirty="0" smtClean="0">
                <a:latin typeface="Times New Roman" pitchFamily="18" charset="0"/>
                <a:cs typeface="Times New Roman" pitchFamily="18" charset="0"/>
                <a:sym typeface="Wingdings" panose="05000000000000000000" charset="2"/>
              </a:rPr>
              <a:t>&gt; remain  c(hearts=11,spades=12,diamonds=11, clubs=13) </a:t>
            </a:r>
            <a:r>
              <a:rPr lang="en-IN" sz="1800" b="1" dirty="0">
                <a:latin typeface="Times New Roman" pitchFamily="18" charset="0"/>
                <a:cs typeface="Times New Roman" pitchFamily="18" charset="0"/>
                <a:sym typeface="Wingdings" panose="05000000000000000000" charset="2"/>
              </a:rPr>
              <a:t>[Method – </a:t>
            </a:r>
            <a:r>
              <a:rPr lang="en-IN" sz="1800" b="1" dirty="0" smtClean="0">
                <a:latin typeface="Times New Roman" pitchFamily="18" charset="0"/>
                <a:cs typeface="Times New Roman" pitchFamily="18" charset="0"/>
                <a:sym typeface="Wingdings" panose="05000000000000000000" charset="2"/>
              </a:rPr>
              <a:t>2]</a:t>
            </a:r>
            <a:endParaRPr lang="en-IN" sz="1800" dirty="0" smtClean="0">
              <a:latin typeface="Times New Roman" pitchFamily="18" charset="0"/>
              <a:cs typeface="Times New Roman" pitchFamily="18" charset="0"/>
              <a:sym typeface="Wingdings" panose="05000000000000000000" charset="2"/>
            </a:endParaRPr>
          </a:p>
          <a:p>
            <a:pPr marL="0" indent="0">
              <a:buNone/>
            </a:pPr>
            <a:endParaRPr lang="en-IN" sz="1800" dirty="0">
              <a:latin typeface="Times New Roman" pitchFamily="18" charset="0"/>
              <a:cs typeface="Times New Roman" pitchFamily="18" charset="0"/>
              <a:sym typeface="Wingdings" panose="05000000000000000000" charset="2"/>
            </a:endParaRPr>
          </a:p>
          <a:p>
            <a:pPr marL="0" indent="0">
              <a:buNone/>
            </a:pPr>
            <a:r>
              <a:rPr lang="en-IN" sz="1800" dirty="0" smtClean="0">
                <a:latin typeface="Times New Roman" pitchFamily="18" charset="0"/>
                <a:cs typeface="Times New Roman" pitchFamily="18" charset="0"/>
                <a:sym typeface="Wingdings" panose="05000000000000000000" charset="2"/>
              </a:rPr>
              <a:t>&gt; remain  c(“hearts”=11, “spades”=12, “diamonds”=11, “clubs”=13)   </a:t>
            </a:r>
            <a:r>
              <a:rPr lang="en-IN" sz="1800" b="1" dirty="0" smtClean="0">
                <a:latin typeface="Times New Roman" pitchFamily="18" charset="0"/>
                <a:cs typeface="Times New Roman" pitchFamily="18" charset="0"/>
                <a:sym typeface="Wingdings" panose="05000000000000000000" charset="2"/>
              </a:rPr>
              <a:t>[</a:t>
            </a:r>
            <a:r>
              <a:rPr lang="en-IN" sz="1800" b="1" dirty="0">
                <a:latin typeface="Times New Roman" pitchFamily="18" charset="0"/>
                <a:cs typeface="Times New Roman" pitchFamily="18" charset="0"/>
                <a:sym typeface="Wingdings" panose="05000000000000000000" charset="2"/>
              </a:rPr>
              <a:t>Method – </a:t>
            </a:r>
            <a:r>
              <a:rPr lang="en-IN" sz="1800" b="1" dirty="0" smtClean="0">
                <a:latin typeface="Times New Roman" pitchFamily="18" charset="0"/>
                <a:cs typeface="Times New Roman" pitchFamily="18" charset="0"/>
                <a:sym typeface="Wingdings" panose="05000000000000000000" charset="2"/>
              </a:rPr>
              <a:t>3]</a:t>
            </a:r>
            <a:endParaRPr lang="en-IN" sz="1800" dirty="0" smtClean="0">
              <a:latin typeface="Times New Roman" pitchFamily="18" charset="0"/>
              <a:cs typeface="Times New Roman" pitchFamily="18" charset="0"/>
              <a:sym typeface="Wingdings" panose="05000000000000000000" charset="2"/>
            </a:endParaRPr>
          </a:p>
          <a:p>
            <a:pPr marL="0" indent="0">
              <a:buNone/>
            </a:pPr>
            <a:endParaRPr lang="en-IN" sz="1800" dirty="0" smtClean="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6858001"/>
          </a:xfrm>
        </p:spPr>
        <p:txBody>
          <a:bodyPr/>
          <a:lstStyle/>
          <a:p>
            <a:r>
              <a:rPr lang="en-IN" b="1" dirty="0" err="1" smtClean="0"/>
              <a:t>str</a:t>
            </a:r>
            <a:r>
              <a:rPr lang="en-IN" b="1" dirty="0" smtClean="0"/>
              <a:t>( )  </a:t>
            </a:r>
            <a:r>
              <a:rPr lang="en-IN" b="1" dirty="0" smtClean="0">
                <a:sym typeface="Wingdings" panose="05000000000000000000" charset="2"/>
              </a:rPr>
              <a:t> shows the structure of  the vector </a:t>
            </a:r>
            <a:endParaRPr lang="en-IN" b="1" dirty="0" smtClean="0">
              <a:sym typeface="Wingdings" panose="05000000000000000000" charset="2"/>
            </a:endParaRPr>
          </a:p>
          <a:p>
            <a:endParaRPr lang="en-IN" dirty="0" smtClean="0"/>
          </a:p>
          <a:p>
            <a:pPr marL="0" indent="0">
              <a:buNone/>
            </a:pPr>
            <a:r>
              <a:rPr lang="en-IN" b="1" dirty="0" smtClean="0"/>
              <a:t>&gt; </a:t>
            </a:r>
            <a:r>
              <a:rPr lang="en-IN" b="1" dirty="0" err="1" smtClean="0"/>
              <a:t>str</a:t>
            </a:r>
            <a:r>
              <a:rPr lang="en-IN" b="1" dirty="0" smtClean="0"/>
              <a:t>(remain)</a:t>
            </a: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a:buFont typeface="Wingdings" panose="05000000000000000000" charset="2"/>
              <a:buChar char="Ø"/>
            </a:pPr>
            <a:r>
              <a:rPr lang="en-IN" sz="3200" b="1" dirty="0" smtClean="0"/>
              <a:t>Single value = vector</a:t>
            </a:r>
            <a:endParaRPr lang="en-IN" sz="3200" b="1" dirty="0" smtClean="0"/>
          </a:p>
          <a:p>
            <a:pPr marL="914400" lvl="2" indent="0" algn="just">
              <a:lnSpc>
                <a:spcPct val="150000"/>
              </a:lnSpc>
              <a:spcBef>
                <a:spcPts val="0"/>
              </a:spcBef>
              <a:buNone/>
            </a:pPr>
            <a:r>
              <a:rPr lang="en-IN" sz="2800" b="1" dirty="0" smtClean="0">
                <a:latin typeface="Times New Roman" pitchFamily="18" charset="0"/>
                <a:cs typeface="Times New Roman" pitchFamily="18" charset="0"/>
              </a:rPr>
              <a:t>&gt; </a:t>
            </a:r>
            <a:r>
              <a:rPr lang="en-IN" sz="2800" dirty="0" err="1" smtClean="0">
                <a:latin typeface="Times New Roman" pitchFamily="18" charset="0"/>
                <a:cs typeface="Times New Roman" pitchFamily="18" charset="0"/>
              </a:rPr>
              <a:t>my_apples</a:t>
            </a:r>
            <a:r>
              <a:rPr lang="en-IN" sz="2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sym typeface="Wingdings" panose="05000000000000000000" charset="2"/>
              </a:rPr>
              <a:t> 5</a:t>
            </a:r>
            <a:endParaRPr lang="en-IN" sz="2800" dirty="0" smtClean="0">
              <a:latin typeface="Times New Roman" pitchFamily="18" charset="0"/>
              <a:cs typeface="Times New Roman" pitchFamily="18" charset="0"/>
              <a:sym typeface="Wingdings" panose="05000000000000000000" charset="2"/>
            </a:endParaRPr>
          </a:p>
          <a:p>
            <a:pPr marL="914400" lvl="2" indent="0" algn="just">
              <a:lnSpc>
                <a:spcPct val="150000"/>
              </a:lnSpc>
              <a:spcBef>
                <a:spcPts val="0"/>
              </a:spcBef>
              <a:buNone/>
            </a:pPr>
            <a:r>
              <a:rPr lang="en-IN" sz="2800" dirty="0" smtClean="0">
                <a:latin typeface="Times New Roman" pitchFamily="18" charset="0"/>
                <a:cs typeface="Times New Roman" pitchFamily="18" charset="0"/>
                <a:sym typeface="Wingdings" panose="05000000000000000000" charset="2"/>
              </a:rPr>
              <a:t>&gt; </a:t>
            </a:r>
            <a:r>
              <a:rPr lang="en-IN" sz="2800" dirty="0" err="1" smtClean="0">
                <a:latin typeface="Times New Roman" pitchFamily="18" charset="0"/>
                <a:cs typeface="Times New Roman" pitchFamily="18" charset="0"/>
                <a:sym typeface="Wingdings" panose="05000000000000000000" charset="2"/>
              </a:rPr>
              <a:t>my_oranges</a:t>
            </a:r>
            <a:r>
              <a:rPr lang="en-IN" sz="2800" dirty="0" smtClean="0">
                <a:latin typeface="Times New Roman" pitchFamily="18" charset="0"/>
                <a:cs typeface="Times New Roman" pitchFamily="18" charset="0"/>
                <a:sym typeface="Wingdings" panose="05000000000000000000" charset="2"/>
              </a:rPr>
              <a:t>  “six”</a:t>
            </a:r>
            <a:endParaRPr lang="en-IN" sz="2800" dirty="0" smtClean="0">
              <a:latin typeface="Times New Roman" pitchFamily="18" charset="0"/>
              <a:cs typeface="Times New Roman" pitchFamily="18" charset="0"/>
              <a:sym typeface="Wingdings" panose="05000000000000000000" charset="2"/>
            </a:endParaRPr>
          </a:p>
          <a:p>
            <a:pPr marL="914400" lvl="2" indent="0" algn="just">
              <a:lnSpc>
                <a:spcPct val="150000"/>
              </a:lnSpc>
              <a:spcBef>
                <a:spcPts val="0"/>
              </a:spcBef>
              <a:buNone/>
            </a:pPr>
            <a:r>
              <a:rPr lang="en-IN" sz="2800" dirty="0" smtClean="0">
                <a:latin typeface="Times New Roman" pitchFamily="18" charset="0"/>
                <a:cs typeface="Times New Roman" pitchFamily="18" charset="0"/>
              </a:rPr>
              <a:t>&gt; </a:t>
            </a:r>
            <a:r>
              <a:rPr lang="en-IN" sz="2800" dirty="0" err="1" smtClean="0">
                <a:latin typeface="Times New Roman" pitchFamily="18" charset="0"/>
                <a:cs typeface="Times New Roman" pitchFamily="18" charset="0"/>
              </a:rPr>
              <a:t>is.vector</a:t>
            </a:r>
            <a:r>
              <a:rPr lang="en-IN" sz="2800" dirty="0" smtClean="0">
                <a:latin typeface="Times New Roman" pitchFamily="18" charset="0"/>
                <a:cs typeface="Times New Roman" pitchFamily="18" charset="0"/>
              </a:rPr>
              <a:t>(</a:t>
            </a:r>
            <a:r>
              <a:rPr lang="en-IN" sz="2800" dirty="0" err="1" smtClean="0">
                <a:latin typeface="Times New Roman" pitchFamily="18" charset="0"/>
                <a:cs typeface="Times New Roman" pitchFamily="18" charset="0"/>
              </a:rPr>
              <a:t>my_apples</a:t>
            </a:r>
            <a:r>
              <a:rPr lang="en-IN" sz="2800" dirty="0" smtClean="0">
                <a:latin typeface="Times New Roman" pitchFamily="18" charset="0"/>
                <a:cs typeface="Times New Roman" pitchFamily="18" charset="0"/>
              </a:rPr>
              <a:t>)</a:t>
            </a:r>
            <a:endParaRPr lang="en-IN" sz="2800" dirty="0" smtClean="0">
              <a:latin typeface="Times New Roman" pitchFamily="18" charset="0"/>
              <a:cs typeface="Times New Roman" pitchFamily="18" charset="0"/>
            </a:endParaRPr>
          </a:p>
          <a:p>
            <a:pPr marL="0" indent="0">
              <a:buNone/>
            </a:pPr>
            <a:endParaRPr lang="en-IN" b="1" dirty="0" smtClean="0"/>
          </a:p>
          <a:p>
            <a:pPr marL="0" indent="0">
              <a:buNone/>
            </a:pPr>
            <a:endParaRPr lang="en-IN" b="1" dirty="0" smtClean="0"/>
          </a:p>
          <a:p>
            <a:pPr>
              <a:buFont typeface="Wingdings" panose="05000000000000000000" charset="2"/>
              <a:buChar char="Ø"/>
            </a:pPr>
            <a:endParaRPr lang="en-IN" b="1" dirty="0"/>
          </a:p>
          <a:p>
            <a:pPr>
              <a:buFont typeface="Wingdings" panose="05000000000000000000" charset="2"/>
              <a:buChar char="Ø"/>
            </a:pPr>
            <a:endParaRPr lang="en-IN" b="1" dirty="0" smtClean="0"/>
          </a:p>
          <a:p>
            <a:pPr marL="0" indent="0">
              <a:buNone/>
            </a:pPr>
            <a:endParaRPr lang="en-IN" dirty="0" smtClean="0"/>
          </a:p>
          <a:p>
            <a:pPr marL="0" indent="0">
              <a:buNone/>
            </a:pPr>
            <a:endParaRPr lang="en-IN" dirty="0"/>
          </a:p>
          <a:p>
            <a:endParaRPr lang="en-IN" dirty="0"/>
          </a:p>
        </p:txBody>
      </p:sp>
      <p:pic>
        <p:nvPicPr>
          <p:cNvPr id="4" name="Picture 3"/>
          <p:cNvPicPr>
            <a:picLocks noChangeAspect="1"/>
          </p:cNvPicPr>
          <p:nvPr/>
        </p:nvPicPr>
        <p:blipFill>
          <a:blip r:embed="rId1"/>
          <a:stretch>
            <a:fillRect/>
          </a:stretch>
        </p:blipFill>
        <p:spPr>
          <a:xfrm>
            <a:off x="154390" y="1709809"/>
            <a:ext cx="8392521" cy="1442824"/>
          </a:xfrm>
          <a:prstGeom prst="rect">
            <a:avLst/>
          </a:prstGeom>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IN" sz="3200" dirty="0" smtClean="0"/>
              <a:t> length( )</a:t>
            </a:r>
            <a:endParaRPr lang="en-IN" sz="3200" dirty="0" smtClean="0"/>
          </a:p>
          <a:p>
            <a:pPr marL="457200" lvl="1" indent="0">
              <a:buNone/>
            </a:pPr>
            <a:r>
              <a:rPr lang="en-IN" sz="2800" dirty="0" smtClean="0"/>
              <a:t>&gt; length(</a:t>
            </a:r>
            <a:r>
              <a:rPr lang="en-IN" sz="2800" dirty="0" err="1" smtClean="0"/>
              <a:t>drawn_suits</a:t>
            </a:r>
            <a:r>
              <a:rPr lang="en-IN" sz="2800" dirty="0" smtClean="0"/>
              <a:t>)</a:t>
            </a:r>
            <a:endParaRPr lang="en-IN" sz="2800" dirty="0" smtClean="0"/>
          </a:p>
          <a:p>
            <a:pPr marL="457200" lvl="1" indent="0">
              <a:buNone/>
            </a:pPr>
            <a:endParaRPr lang="en-IN" sz="2800" dirty="0" smtClean="0"/>
          </a:p>
          <a:p>
            <a:pPr marL="457200" lvl="1" indent="0">
              <a:buNone/>
            </a:pPr>
            <a:r>
              <a:rPr lang="en-IN" sz="2800" b="1" dirty="0" smtClean="0"/>
              <a:t>VECTORS ARE HOMOGENEOUS</a:t>
            </a:r>
            <a:endParaRPr lang="en-IN" sz="2800" b="1" dirty="0" smtClean="0"/>
          </a:p>
          <a:p>
            <a:pPr lvl="1"/>
            <a:r>
              <a:rPr lang="en-IN" sz="2800" dirty="0" smtClean="0"/>
              <a:t>Only elements of same type.</a:t>
            </a:r>
            <a:endParaRPr lang="en-IN" sz="2800" dirty="0" smtClean="0"/>
          </a:p>
          <a:p>
            <a:pPr lvl="1"/>
            <a:r>
              <a:rPr lang="en-IN" sz="2800" dirty="0" smtClean="0"/>
              <a:t>Automatic coercion if necessary.</a:t>
            </a:r>
            <a:endParaRPr lang="en-IN" sz="2800" dirty="0" smtClean="0"/>
          </a:p>
          <a:p>
            <a:pPr lvl="1"/>
            <a:endParaRPr lang="en-IN" sz="2800" b="1" dirty="0"/>
          </a:p>
          <a:p>
            <a:pPr marL="457200" lvl="1" indent="0">
              <a:buNone/>
            </a:pPr>
            <a:r>
              <a:rPr lang="en-IN" sz="2800" b="1" dirty="0" smtClean="0"/>
              <a:t>COERCION FOR VECTORS</a:t>
            </a:r>
            <a:endParaRPr lang="en-IN" sz="2800" b="1" dirty="0" smtClean="0"/>
          </a:p>
          <a:p>
            <a:pPr marL="457200" lvl="1" indent="0">
              <a:buNone/>
            </a:pPr>
            <a:r>
              <a:rPr lang="en-IN" sz="2800" dirty="0" smtClean="0"/>
              <a:t>&gt; </a:t>
            </a:r>
            <a:r>
              <a:rPr lang="en-IN" sz="2800" dirty="0" err="1" smtClean="0"/>
              <a:t>drawn_ranks</a:t>
            </a:r>
            <a:r>
              <a:rPr lang="en-IN" sz="2800" dirty="0" smtClean="0"/>
              <a:t> </a:t>
            </a:r>
            <a:r>
              <a:rPr lang="en-IN" sz="2800" dirty="0" smtClean="0">
                <a:sym typeface="Wingdings" panose="05000000000000000000" charset="2"/>
              </a:rPr>
              <a:t> c( 7, 4, ”A”, 10, ”K”, 3, 2 ,”Q” )</a:t>
            </a:r>
            <a:endParaRPr lang="en-IN" sz="2800" dirty="0" smtClean="0">
              <a:sym typeface="Wingdings" panose="05000000000000000000" charset="2"/>
            </a:endParaRPr>
          </a:p>
          <a:p>
            <a:pPr marL="457200" lvl="1" indent="0">
              <a:buNone/>
            </a:pPr>
            <a:endParaRPr lang="en-IN" sz="2800" dirty="0">
              <a:sym typeface="Wingdings" panose="05000000000000000000" charset="2"/>
            </a:endParaRPr>
          </a:p>
          <a:p>
            <a:pPr marL="457200" lvl="1" indent="0">
              <a:buNone/>
            </a:pPr>
            <a:endParaRPr lang="en-IN" sz="2800" dirty="0" smtClean="0"/>
          </a:p>
          <a:p>
            <a:pPr marL="457200" lvl="1" indent="0">
              <a:buNone/>
            </a:pPr>
            <a:endParaRPr lang="en-IN" sz="2800" dirty="0"/>
          </a:p>
          <a:p>
            <a:pPr marL="457200" lvl="1" indent="0">
              <a:buNone/>
            </a:pPr>
            <a:r>
              <a:rPr lang="en-IN" sz="2800" dirty="0" smtClean="0"/>
              <a:t>&gt;</a:t>
            </a:r>
            <a:r>
              <a:rPr lang="en-IN" sz="2800" b="1" dirty="0" smtClean="0"/>
              <a:t>class(</a:t>
            </a:r>
            <a:r>
              <a:rPr lang="en-IN" sz="2800" b="1" dirty="0" err="1" smtClean="0"/>
              <a:t>drawn_ranks</a:t>
            </a:r>
            <a:r>
              <a:rPr lang="en-IN" sz="2800" b="1" dirty="0" smtClean="0"/>
              <a:t>)</a:t>
            </a:r>
          </a:p>
        </p:txBody>
      </p:sp>
      <p:pic>
        <p:nvPicPr>
          <p:cNvPr id="4" name="Picture 3"/>
          <p:cNvPicPr>
            <a:picLocks noChangeAspect="1"/>
          </p:cNvPicPr>
          <p:nvPr/>
        </p:nvPicPr>
        <p:blipFill>
          <a:blip r:embed="rId1"/>
          <a:stretch>
            <a:fillRect/>
          </a:stretch>
        </p:blipFill>
        <p:spPr>
          <a:xfrm>
            <a:off x="762000" y="4876800"/>
            <a:ext cx="6312729" cy="742879"/>
          </a:xfrm>
          <a:prstGeom prst="rect">
            <a:avLst/>
          </a:prstGeo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000" y="2384995"/>
            <a:ext cx="7886700" cy="1325563"/>
          </a:xfrm>
        </p:spPr>
        <p:txBody>
          <a:bodyPr>
            <a:normAutofit fontScale="90000"/>
          </a:bodyPr>
          <a:lstStyle/>
          <a:p>
            <a:pPr algn="ctr"/>
            <a:r>
              <a:rPr lang="en-IN" sz="6000" b="1" dirty="0" smtClean="0">
                <a:latin typeface="Times New Roman" pitchFamily="18" charset="0"/>
                <a:cs typeface="Times New Roman" pitchFamily="18" charset="0"/>
              </a:rPr>
              <a:t>VECTOR ARITHMETIC</a:t>
            </a:r>
            <a:endParaRPr lang="en-IN" sz="60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1416"/>
            <a:ext cx="9144000" cy="6806584"/>
          </a:xfrm>
        </p:spPr>
        <p:txBody>
          <a:bodyPr/>
          <a:lstStyle/>
          <a:p>
            <a:pPr marL="0" indent="0">
              <a:buNone/>
            </a:pPr>
            <a:r>
              <a:rPr lang="en-IN" dirty="0" smtClean="0"/>
              <a:t>&gt; earnings </a:t>
            </a:r>
            <a:r>
              <a:rPr lang="en-IN" dirty="0" smtClean="0">
                <a:sym typeface="Wingdings" panose="05000000000000000000" charset="2"/>
              </a:rPr>
              <a:t> c(50,100,30)</a:t>
            </a:r>
            <a:endParaRPr lang="en-IN" dirty="0" smtClean="0">
              <a:sym typeface="Wingdings" panose="05000000000000000000" charset="2"/>
            </a:endParaRPr>
          </a:p>
          <a:p>
            <a:pPr marL="0" indent="0">
              <a:buNone/>
            </a:pPr>
            <a:r>
              <a:rPr lang="en-IN" dirty="0" smtClean="0"/>
              <a:t>&gt; earnings * 3</a:t>
            </a:r>
            <a:endParaRPr lang="en-IN" dirty="0" smtClean="0"/>
          </a:p>
          <a:p>
            <a:pPr marL="0" indent="0">
              <a:buNone/>
            </a:pPr>
            <a:endParaRPr lang="en-IN" dirty="0" smtClean="0"/>
          </a:p>
          <a:p>
            <a:pPr marL="0" indent="0">
              <a:buNone/>
            </a:pPr>
            <a:r>
              <a:rPr lang="en-IN" dirty="0" smtClean="0"/>
              <a:t>&gt; earnings /10</a:t>
            </a:r>
            <a:endParaRPr lang="en-IN" dirty="0" smtClean="0"/>
          </a:p>
          <a:p>
            <a:pPr marL="0" indent="0">
              <a:buNone/>
            </a:pPr>
            <a:endParaRPr lang="en-IN" dirty="0" smtClean="0"/>
          </a:p>
          <a:p>
            <a:pPr marL="0" indent="0">
              <a:buNone/>
            </a:pPr>
            <a:r>
              <a:rPr lang="en-IN" dirty="0" smtClean="0"/>
              <a:t>&gt; earnings -20</a:t>
            </a:r>
            <a:endParaRPr lang="en-IN" dirty="0" smtClean="0"/>
          </a:p>
          <a:p>
            <a:pPr marL="0" indent="0">
              <a:buNone/>
            </a:pPr>
            <a:endParaRPr lang="en-IN" dirty="0" smtClean="0"/>
          </a:p>
          <a:p>
            <a:pPr marL="0" indent="0">
              <a:buNone/>
            </a:pPr>
            <a:r>
              <a:rPr lang="en-IN" dirty="0" smtClean="0"/>
              <a:t>&gt; earnings +100</a:t>
            </a:r>
            <a:endParaRPr lang="en-IN" dirty="0" smtClean="0"/>
          </a:p>
          <a:p>
            <a:pPr marL="0" indent="0">
              <a:buNone/>
            </a:pPr>
            <a:endParaRPr lang="en-IN" dirty="0" smtClean="0"/>
          </a:p>
          <a:p>
            <a:pPr marL="0" indent="0">
              <a:buNone/>
            </a:pPr>
            <a:r>
              <a:rPr lang="en-IN" dirty="0" smtClean="0"/>
              <a:t>&gt; earnings ^2</a:t>
            </a:r>
            <a:endParaRPr lang="en-IN" dirty="0"/>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dirty="0" smtClean="0"/>
              <a:t>&gt; earnings </a:t>
            </a:r>
            <a:r>
              <a:rPr lang="en-IN" dirty="0" smtClean="0">
                <a:sym typeface="Wingdings" panose="05000000000000000000" charset="2"/>
              </a:rPr>
              <a:t> c(50, 100, 30)</a:t>
            </a:r>
            <a:endParaRPr lang="en-IN" dirty="0" smtClean="0"/>
          </a:p>
          <a:p>
            <a:pPr marL="0" indent="0">
              <a:buNone/>
            </a:pPr>
            <a:r>
              <a:rPr lang="en-IN" dirty="0" smtClean="0"/>
              <a:t>&gt; expenses </a:t>
            </a:r>
            <a:r>
              <a:rPr lang="en-IN" dirty="0" smtClean="0">
                <a:sym typeface="Wingdings" panose="05000000000000000000" charset="2"/>
              </a:rPr>
              <a:t> c(30, 40, 80) </a:t>
            </a:r>
            <a:endParaRPr lang="en-IN" dirty="0" smtClean="0">
              <a:sym typeface="Wingdings" panose="05000000000000000000" charset="2"/>
            </a:endParaRPr>
          </a:p>
          <a:p>
            <a:pPr marL="0" indent="0">
              <a:buNone/>
            </a:pPr>
            <a:endParaRPr lang="en-IN" dirty="0" smtClean="0"/>
          </a:p>
          <a:p>
            <a:pPr marL="0" indent="0">
              <a:buNone/>
            </a:pPr>
            <a:r>
              <a:rPr lang="en-IN" dirty="0" smtClean="0"/>
              <a:t>&gt; earnings - expenses</a:t>
            </a:r>
            <a:endParaRPr lang="en-IN" dirty="0" smtClean="0"/>
          </a:p>
          <a:p>
            <a:pPr marL="0" indent="0">
              <a:buNone/>
            </a:pPr>
            <a:endParaRPr lang="en-IN" dirty="0" smtClean="0"/>
          </a:p>
          <a:p>
            <a:pPr marL="0" indent="0">
              <a:buNone/>
            </a:pPr>
            <a:r>
              <a:rPr lang="en-IN" dirty="0" smtClean="0"/>
              <a:t>&gt; earnings + c( 10, 20, 30)</a:t>
            </a:r>
            <a:endParaRPr lang="en-IN" dirty="0" smtClean="0"/>
          </a:p>
          <a:p>
            <a:pPr marL="0" indent="0">
              <a:buNone/>
            </a:pPr>
            <a:endParaRPr lang="en-IN" dirty="0" smtClean="0"/>
          </a:p>
          <a:p>
            <a:pPr marL="0" indent="0">
              <a:buNone/>
            </a:pPr>
            <a:r>
              <a:rPr lang="en-IN" dirty="0" smtClean="0"/>
              <a:t>&gt; earnings * c( 10, 20, 30)</a:t>
            </a:r>
            <a:endParaRPr lang="en-IN" dirty="0" smtClean="0"/>
          </a:p>
          <a:p>
            <a:pPr marL="0" indent="0">
              <a:buNone/>
            </a:pPr>
            <a:endParaRPr lang="en-IN" dirty="0" smtClean="0"/>
          </a:p>
          <a:p>
            <a:pPr marL="0" indent="0">
              <a:buNone/>
            </a:pPr>
            <a:r>
              <a:rPr lang="en-IN" dirty="0" smtClean="0"/>
              <a:t>&gt; earnings / c( 10, 20, 30)</a:t>
            </a:r>
            <a:endParaRPr lang="en-IN" dirty="0" smtClean="0"/>
          </a:p>
          <a:p>
            <a:pPr marL="0" indent="0">
              <a:buNone/>
            </a:pPr>
            <a:endParaRPr lang="en-IN" dirty="0"/>
          </a:p>
          <a:p>
            <a:pPr marL="0" indent="0">
              <a:buNone/>
            </a:pPr>
            <a:endParaRPr lang="en-IN" dirty="0" smtClean="0"/>
          </a:p>
          <a:p>
            <a:pPr marL="0" indent="0">
              <a:buNone/>
            </a:pPr>
            <a:endParaRPr lang="en-IN"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0" indent="0">
              <a:buNone/>
            </a:pPr>
            <a:r>
              <a:rPr lang="en-IN" dirty="0" smtClean="0"/>
              <a:t>&gt; earnings </a:t>
            </a:r>
            <a:r>
              <a:rPr lang="en-IN" dirty="0" smtClean="0">
                <a:sym typeface="Wingdings" panose="05000000000000000000" charset="2"/>
              </a:rPr>
              <a:t> c(50, 100, 30)</a:t>
            </a:r>
            <a:endParaRPr lang="en-IN" dirty="0" smtClean="0"/>
          </a:p>
          <a:p>
            <a:pPr marL="0" indent="0">
              <a:buNone/>
            </a:pPr>
            <a:r>
              <a:rPr lang="en-IN" dirty="0" smtClean="0"/>
              <a:t>&gt; expenses </a:t>
            </a:r>
            <a:r>
              <a:rPr lang="en-IN" dirty="0" smtClean="0">
                <a:sym typeface="Wingdings" panose="05000000000000000000" charset="2"/>
              </a:rPr>
              <a:t> c(30, 40, 80) </a:t>
            </a:r>
            <a:endParaRPr lang="en-IN" dirty="0" smtClean="0">
              <a:sym typeface="Wingdings" panose="05000000000000000000" charset="2"/>
            </a:endParaRPr>
          </a:p>
          <a:p>
            <a:pPr marL="0" indent="0">
              <a:buNone/>
            </a:pPr>
            <a:endParaRPr lang="en-IN" dirty="0" smtClean="0"/>
          </a:p>
          <a:p>
            <a:pPr marL="0" indent="0">
              <a:buNone/>
            </a:pPr>
            <a:r>
              <a:rPr lang="en-IN" dirty="0" smtClean="0"/>
              <a:t>&gt;bank &lt;- earnings – expenses</a:t>
            </a:r>
            <a:endParaRPr lang="en-IN" dirty="0" smtClean="0"/>
          </a:p>
          <a:p>
            <a:pPr marL="0" indent="0">
              <a:buNone/>
            </a:pPr>
            <a:r>
              <a:rPr lang="en-IN" dirty="0" smtClean="0"/>
              <a:t>&gt;bank</a:t>
            </a:r>
            <a:endParaRPr lang="en-IN" dirty="0" smtClean="0"/>
          </a:p>
          <a:p>
            <a:pPr marL="0" indent="0">
              <a:buNone/>
            </a:pPr>
            <a:endParaRPr lang="en-IN" b="1" dirty="0"/>
          </a:p>
          <a:p>
            <a:pPr marL="0" indent="0">
              <a:buNone/>
            </a:pPr>
            <a:r>
              <a:rPr lang="en-IN" b="1" dirty="0"/>
              <a:t>s</a:t>
            </a:r>
            <a:r>
              <a:rPr lang="en-IN" b="1" dirty="0" smtClean="0"/>
              <a:t>um() function</a:t>
            </a:r>
            <a:endParaRPr lang="en-IN" b="1" dirty="0" smtClean="0"/>
          </a:p>
          <a:p>
            <a:pPr marL="0" indent="0">
              <a:buNone/>
            </a:pPr>
            <a:r>
              <a:rPr lang="en-IN" dirty="0" smtClean="0"/>
              <a:t>&gt; sum(bank)</a:t>
            </a:r>
            <a:endParaRPr lang="en-IN" dirty="0" smtClean="0"/>
          </a:p>
          <a:p>
            <a:pPr marL="0" indent="0">
              <a:buNone/>
            </a:pPr>
            <a:endParaRPr lang="en-IN" b="1" dirty="0"/>
          </a:p>
          <a:p>
            <a:pPr marL="0" indent="0">
              <a:buNone/>
            </a:pPr>
            <a:r>
              <a:rPr lang="en-IN" b="1" dirty="0" smtClean="0"/>
              <a:t>Comparison operator</a:t>
            </a:r>
            <a:endParaRPr lang="en-IN" b="1" dirty="0" smtClean="0"/>
          </a:p>
          <a:p>
            <a:pPr marL="0" indent="0">
              <a:buNone/>
            </a:pPr>
            <a:r>
              <a:rPr lang="en-IN" b="1" dirty="0" smtClean="0"/>
              <a:t>&gt; earnings &gt; expenses</a:t>
            </a:r>
            <a:endParaRPr lang="en-IN" b="1" dirty="0" smtClean="0"/>
          </a:p>
          <a:p>
            <a:pPr marL="0" indent="0">
              <a:buNone/>
            </a:pPr>
            <a:r>
              <a:rPr lang="en-IN" b="1" dirty="0" smtClean="0"/>
              <a:t>    (Result Is logical )</a:t>
            </a:r>
            <a:endParaRPr lang="en-IN" b="1"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20748</Words>
  <Application>Kingsoft Office WPP</Application>
  <PresentationFormat>On-screen Show (4:3)</PresentationFormat>
  <Paragraphs>717</Paragraphs>
  <Slides>96</Slides>
  <Notes>2</Notes>
  <HiddenSlides>0</HiddenSlides>
  <MMClips>0</MMClips>
  <ScaleCrop>false</ScaleCrop>
  <HeadingPairs>
    <vt:vector size="4" baseType="variant">
      <vt:variant>
        <vt:lpstr>主题</vt:lpstr>
      </vt:variant>
      <vt:variant>
        <vt:i4>1</vt:i4>
      </vt:variant>
      <vt:variant>
        <vt:lpstr>幻灯片标题</vt:lpstr>
      </vt:variant>
      <vt:variant>
        <vt:i4>96</vt:i4>
      </vt:variant>
    </vt:vector>
  </HeadingPairs>
  <TitlesOfParts>
    <vt:vector size="97"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Analytics?</vt:lpstr>
      <vt:lpstr>Analytics in decision making</vt:lpstr>
      <vt:lpstr>PowerPoint 演示文稿</vt:lpstr>
      <vt:lpstr>PowerPoint 演示文稿</vt:lpstr>
      <vt:lpstr>PowerPoint 演示文稿</vt:lpstr>
      <vt:lpstr>PowerPoint 演示文稿</vt:lpstr>
      <vt:lpstr>PowerPoint 演示文稿</vt:lpstr>
      <vt:lpstr>PowerPoint 演示文稿</vt:lpstr>
      <vt:lpstr>Let us compare the three scenarios</vt:lpstr>
      <vt:lpstr>PowerPoint 演示文稿</vt:lpstr>
      <vt:lpstr>PowerPoint 演示文稿</vt:lpstr>
      <vt:lpstr>PowerPoint 演示文稿</vt:lpstr>
      <vt:lpstr>STORY - 1 </vt:lpstr>
      <vt:lpstr>PowerPoint 演示文稿</vt:lpstr>
      <vt:lpstr>PowerPoint 演示文稿</vt:lpstr>
      <vt:lpstr>PowerPoint 演示文稿</vt:lpstr>
      <vt:lpstr>PowerPoint 演示文稿</vt:lpstr>
      <vt:lpstr>STORY - 2 </vt:lpstr>
      <vt:lpstr>PowerPoint 演示文稿</vt:lpstr>
      <vt:lpstr>PowerPoint 演示文稿</vt:lpstr>
      <vt:lpstr>Hippo Algorithm</vt:lpstr>
      <vt:lpstr>Business Analytics</vt:lpstr>
      <vt:lpstr>PowerPoint 演示文稿</vt:lpstr>
      <vt:lpstr>PowerPoint 演示文稿</vt:lpstr>
      <vt:lpstr>PowerPoint 演示文稿</vt:lpstr>
      <vt:lpstr>PowerPoint 演示文稿</vt:lpstr>
      <vt:lpstr>PowerPoint 演示文稿</vt:lpstr>
      <vt:lpstr>PowerPoint 演示文稿</vt:lpstr>
      <vt:lpstr>Knowledge Data Discovery</vt:lpstr>
      <vt:lpstr>PowerPoint 演示文稿</vt:lpstr>
      <vt:lpstr>KDD Process</vt:lpstr>
      <vt:lpstr>Types of data </vt:lpstr>
      <vt:lpstr>PowerPoint 演示文稿</vt:lpstr>
      <vt:lpstr>PowerPoint 演示文稿</vt:lpstr>
      <vt:lpstr>PowerPoint 演示文稿</vt:lpstr>
      <vt:lpstr>Discrete and Continuous Variable</vt:lpstr>
      <vt:lpstr>UNIVARIATE Vs BIVARIATE DATA</vt:lpstr>
      <vt:lpstr>WHY DO WE NEED TO CLEAN THE DATA?</vt:lpstr>
      <vt:lpstr>DATA CLEANING</vt:lpstr>
      <vt:lpstr>HANDLING MISSING DATA (1)</vt:lpstr>
      <vt:lpstr>HANDLING MISSING DATA (2)</vt:lpstr>
      <vt:lpstr>HANDLING MISSING DATA (2)</vt:lpstr>
      <vt:lpstr>HANDLING MISSING DATA (3)</vt:lpstr>
      <vt:lpstr>HANDLING MISSING DATA (4)</vt:lpstr>
      <vt:lpstr>HANDLING MISSING DATA (5)</vt:lpstr>
      <vt:lpstr>IDENTIFYING MISCLASSIFICATIONS (1)</vt:lpstr>
      <vt:lpstr>IDENTIFYING MISCLASSIFICATIONS (2)</vt:lpstr>
      <vt:lpstr>PowerPoint 演示文稿</vt:lpstr>
      <vt:lpstr>What kind of Data can be mined?</vt:lpstr>
      <vt:lpstr>PowerPoint 演示文稿</vt:lpstr>
      <vt:lpstr>PowerPoint 演示文稿</vt:lpstr>
      <vt:lpstr>PowerPoint 演示文稿</vt:lpstr>
      <vt:lpstr>PowerPoint 演示文稿</vt:lpstr>
      <vt:lpstr>PowerPoint 演示文稿</vt:lpstr>
      <vt:lpstr>What R does and does not</vt:lpstr>
      <vt:lpstr>APPLICATION AREAS</vt:lpstr>
      <vt:lpstr>PowerPoint 演示文稿</vt:lpstr>
      <vt:lpstr>PowerPoint 演示文稿</vt:lpstr>
      <vt:lpstr>R editors (recommended)</vt:lpstr>
      <vt:lpstr>PowerPoint 演示文稿</vt:lpstr>
      <vt:lpstr>PowerPoint 演示文稿</vt:lpstr>
      <vt:lpstr>PowerPoint 演示文稿</vt:lpstr>
      <vt:lpstr>PowerPoint 演示文稿</vt:lpstr>
      <vt:lpstr>R - PACKAGES</vt:lpstr>
      <vt:lpstr>PowerPoint 演示文稿</vt:lpstr>
      <vt:lpstr>PowerPoint 演示文稿</vt:lpstr>
      <vt:lpstr>R As A Calculator</vt:lpstr>
      <vt:lpstr>Object orientation</vt:lpstr>
      <vt:lpstr>1. Variables</vt:lpstr>
      <vt:lpstr>Variables</vt:lpstr>
      <vt:lpstr>PowerPoint 演示文稿</vt:lpstr>
      <vt:lpstr>DATA TYPES</vt:lpstr>
      <vt:lpstr>PowerPoint 演示文稿</vt:lpstr>
      <vt:lpstr>PowerPoint 演示文稿</vt:lpstr>
      <vt:lpstr>PowerPoint 演示文稿</vt:lpstr>
      <vt:lpstr>PowerPoint 演示文稿</vt:lpstr>
      <vt:lpstr>CREATE AND NAME VECTOR</vt:lpstr>
      <vt:lpstr>PowerPoint 演示文稿</vt:lpstr>
      <vt:lpstr>PowerPoint 演示文稿</vt:lpstr>
      <vt:lpstr>PowerPoint 演示文稿</vt:lpstr>
      <vt:lpstr>PowerPoint 演示文稿</vt:lpstr>
      <vt:lpstr>PowerPoint 演示文稿</vt:lpstr>
      <vt:lpstr>VECTOR ARITHMETIC</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Chetan Shetty</dc:creator>
  <cp:lastModifiedBy>shrinidhikr</cp:lastModifiedBy>
  <cp:revision>29</cp:revision>
  <dcterms:created xsi:type="dcterms:W3CDTF">2018-07-31T08:52:52Z</dcterms:created>
  <dcterms:modified xsi:type="dcterms:W3CDTF">2018-07-31T08:52:52Z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16393ࣗ-10.1.0.5707</vt:lpwstr>
  </property>
</Properties>
</file>